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0" r:id="rId4"/>
    <p:sldId id="259" r:id="rId5"/>
    <p:sldId id="272" r:id="rId6"/>
    <p:sldId id="262" r:id="rId7"/>
    <p:sldId id="264" r:id="rId8"/>
    <p:sldId id="263" r:id="rId9"/>
    <p:sldId id="261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ux Jean-Marc" initials="SJ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861" autoAdjust="0"/>
  </p:normalViewPr>
  <p:slideViewPr>
    <p:cSldViewPr>
      <p:cViewPr varScale="1">
        <p:scale>
          <a:sx n="80" d="100"/>
          <a:sy n="80" d="100"/>
        </p:scale>
        <p:origin x="-7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F6AD75-3E17-4584-9DEF-9977BFE43858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8B78E-C716-4A8B-9C59-DE2FF03EDD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3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0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377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An OMS is responsible for managing the</a:t>
            </a:r>
            <a:r>
              <a:rPr lang="en-US" baseline="0" dirty="0" smtClean="0"/>
              <a:t> digital section of a print shop. It has specific functions for Digital Printing optimization, load balancing, automation… and also other digital output</a:t>
            </a:r>
          </a:p>
          <a:p>
            <a:r>
              <a:rPr lang="en-US" baseline="0" dirty="0" smtClean="0"/>
              <a:t>- A Digital Prepress Application is responsible for all prepress operations related to Digital Printers, including preparation for finishers, media, color, imposition… for a fleet of printers.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4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676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58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05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proposal is a larger revolution.</a:t>
            </a:r>
            <a:br>
              <a:rPr lang="en-US" dirty="0" smtClean="0"/>
            </a:br>
            <a:r>
              <a:rPr lang="en-US" dirty="0" smtClean="0"/>
              <a:t>It may also be 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8B78E-C716-4A8B-9C59-DE2FF03EDD2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6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15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28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8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06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5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97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66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1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3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2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2015-10-15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E79C5-15DA-4215-AC74-881C7AE4B8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5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507920"/>
            <a:ext cx="7772400" cy="1470025"/>
          </a:xfrm>
        </p:spPr>
        <p:txBody>
          <a:bodyPr/>
          <a:lstStyle/>
          <a:p>
            <a:r>
              <a:rPr lang="en-US" dirty="0" smtClean="0"/>
              <a:t>IDP ICS and associated ICS’s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smtClean="0"/>
              <a:t>Rick Yardumian, Canon</a:t>
            </a:r>
          </a:p>
          <a:p>
            <a:pPr algn="l"/>
            <a:r>
              <a:rPr lang="en-US" dirty="0" smtClean="0"/>
              <a:t>Jean-Marc Steux, Océ</a:t>
            </a:r>
          </a:p>
        </p:txBody>
      </p:sp>
      <p:pic>
        <p:nvPicPr>
          <p:cNvPr id="1030" name="Picture 6" descr="http://thecreativeorange.com/blog/wp-content/uploads/2015/02/Canon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4664"/>
            <a:ext cx="3337251" cy="933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Océ Logo.sv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68185"/>
            <a:ext cx="3037777" cy="2339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05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Keep the existing unchanged</a:t>
            </a:r>
          </a:p>
          <a:p>
            <a:r>
              <a:rPr lang="en-US" dirty="0" smtClean="0"/>
              <a:t>Extend certifiable base to OMS and Digital Prepress</a:t>
            </a:r>
          </a:p>
          <a:p>
            <a:r>
              <a:rPr lang="en-US" dirty="0" smtClean="0"/>
              <a:t>Create an “IDP for OMS” table </a:t>
            </a:r>
            <a:r>
              <a:rPr lang="en-US" dirty="0"/>
              <a:t>for </a:t>
            </a:r>
            <a:r>
              <a:rPr lang="en-US" dirty="0" smtClean="0"/>
              <a:t>OMS in addition to the existing table, which is </a:t>
            </a:r>
            <a:r>
              <a:rPr lang="en-US" dirty="0"/>
              <a:t>“</a:t>
            </a:r>
            <a:r>
              <a:rPr lang="en-US" dirty="0" smtClean="0"/>
              <a:t>IDP </a:t>
            </a:r>
            <a:r>
              <a:rPr lang="en-US" dirty="0"/>
              <a:t>for MIS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In the new “IDP for OMS” table, the levels of the ICS’s are set according to the OMS requirements</a:t>
            </a:r>
          </a:p>
          <a:p>
            <a:pPr marL="742950" lvl="2" indent="-342900"/>
            <a:r>
              <a:rPr lang="en-US" dirty="0" smtClean="0"/>
              <a:t>“This ICS” level </a:t>
            </a:r>
            <a:r>
              <a:rPr lang="en-US" dirty="0"/>
              <a:t>2</a:t>
            </a:r>
            <a:endParaRPr lang="en-US" dirty="0" smtClean="0"/>
          </a:p>
          <a:p>
            <a:pPr marL="742950" lvl="2" indent="-342900"/>
            <a:r>
              <a:rPr lang="en-US" dirty="0" smtClean="0"/>
              <a:t>BASE ICS level 2</a:t>
            </a:r>
          </a:p>
          <a:p>
            <a:pPr marL="742950" lvl="2" indent="-342900"/>
            <a:r>
              <a:rPr lang="en-US" dirty="0"/>
              <a:t>JMF </a:t>
            </a:r>
            <a:r>
              <a:rPr lang="en-US" dirty="0" smtClean="0"/>
              <a:t>ICS: </a:t>
            </a:r>
            <a:r>
              <a:rPr lang="en-US" dirty="0" err="1" smtClean="0"/>
              <a:t>SubmitQueueEntry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QueueStatus</a:t>
            </a:r>
            <a:r>
              <a:rPr lang="en-US" dirty="0" smtClean="0"/>
              <a:t> mandatory, the rest of JMF ICS Level 2 is optional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This matches with actual implementations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81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Table: IDP </a:t>
            </a:r>
            <a:r>
              <a:rPr lang="en-US" dirty="0"/>
              <a:t>for OMS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Exact content to be validated</a:t>
            </a:r>
          </a:p>
          <a:p>
            <a:r>
              <a:rPr lang="en-US" dirty="0" smtClean="0"/>
              <a:t>For a worker, compatibility with Level 2 of “MIS table” </a:t>
            </a:r>
            <a:r>
              <a:rPr lang="en-US" dirty="0" smtClean="0">
                <a:sym typeface="Wingdings" panose="05000000000000000000" pitchFamily="2" charset="2"/>
              </a:rPr>
              <a:t> No need of a dedicated certification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6510325"/>
              </p:ext>
            </p:extLst>
          </p:nvPr>
        </p:nvGraphicFramePr>
        <p:xfrm>
          <a:off x="467544" y="3861048"/>
          <a:ext cx="8352925" cy="2225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6062"/>
                <a:gridCol w="576064"/>
                <a:gridCol w="648072"/>
                <a:gridCol w="864098"/>
                <a:gridCol w="5688629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Level of this ICS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[Base-ICS]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[JMF-ICS]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[</a:t>
                      </a:r>
                      <a:r>
                        <a:rPr lang="en-US" sz="1200" dirty="0" smtClean="0">
                          <a:effectLst/>
                        </a:rPr>
                        <a:t>MIS-ICS]</a:t>
                      </a:r>
                      <a:endParaRPr lang="en-US" sz="1200" b="1" dirty="0">
                        <a:solidFill>
                          <a:srgbClr val="FF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90000" marR="90000" marT="0" marB="0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(1)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-</a:t>
                      </a:r>
                      <a:endParaRPr lang="en-US" sz="1600" b="0" baseline="30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IDP-OMS Level 1</a:t>
                      </a: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Typically used between an OMS/Digital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Prepress and a Printer Device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/>
                      </a:r>
                      <a:b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(1)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smtClean="0"/>
                        <a:t>Without Usage Counters</a:t>
                      </a:r>
                      <a:br>
                        <a:rPr lang="en-US" sz="1600" dirty="0" smtClean="0"/>
                      </a:br>
                      <a:r>
                        <a:rPr lang="en-US" sz="1600" dirty="0" err="1" smtClean="0"/>
                        <a:t>SubmitQueueEntry</a:t>
                      </a:r>
                      <a:r>
                        <a:rPr lang="en-US" sz="1600" smtClean="0"/>
                        <a:t> mandatory </a:t>
                      </a:r>
                      <a:r>
                        <a:rPr lang="en-US" sz="1600" dirty="0" smtClean="0"/>
                        <a:t>and </a:t>
                      </a:r>
                      <a:r>
                        <a:rPr lang="en-US" sz="1600" dirty="0" err="1" smtClean="0"/>
                        <a:t>QueueStatus</a:t>
                      </a:r>
                      <a:r>
                        <a:rPr lang="en-US" sz="1600" dirty="0" smtClean="0"/>
                        <a:t> optional</a:t>
                      </a:r>
                    </a:p>
                  </a:txBody>
                  <a:tcPr marL="90000" marR="90000" marT="0" marB="0"/>
                </a:tc>
              </a:tr>
              <a:tr h="558904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</a:rPr>
                        <a:t>2 or higher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IDP-OMS Level 2 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= Level 2 of “IDP for MIS” table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Typically used between an MIS and an OMS/Digital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Prepress</a:t>
                      </a:r>
                    </a:p>
                  </a:txBody>
                  <a:tcPr marL="90000" marR="900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356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6" y="2746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Combinations described in IDP ICS</a:t>
            </a:r>
            <a:br>
              <a:rPr lang="en-US" dirty="0" smtClean="0"/>
            </a:br>
            <a:r>
              <a:rPr lang="en-US" dirty="0" smtClean="0"/>
              <a:t>(IDP </a:t>
            </a:r>
            <a:r>
              <a:rPr lang="en-US" dirty="0"/>
              <a:t>ICS </a:t>
            </a:r>
            <a:r>
              <a:rPr lang="en-US" dirty="0" smtClean="0"/>
              <a:t>1.3 </a:t>
            </a:r>
            <a:r>
              <a:rPr lang="en-US" dirty="0"/>
              <a:t>page </a:t>
            </a:r>
            <a:r>
              <a:rPr lang="en-US" dirty="0" smtClean="0"/>
              <a:t>11, </a:t>
            </a:r>
            <a:r>
              <a:rPr lang="en-US" dirty="0"/>
              <a:t>table 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6399"/>
              </p:ext>
            </p:extLst>
          </p:nvPr>
        </p:nvGraphicFramePr>
        <p:xfrm>
          <a:off x="539552" y="1484784"/>
          <a:ext cx="8352925" cy="499066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6062"/>
                <a:gridCol w="504058"/>
                <a:gridCol w="432048"/>
                <a:gridCol w="1008110"/>
                <a:gridCol w="5832647"/>
              </a:tblGrid>
              <a:tr h="131080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Level of this ICS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[Base-ICS]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[JMF-ICS]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[MIS-ICS]</a:t>
                      </a:r>
                      <a:endParaRPr lang="en-US" sz="12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Description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30627" marR="30627" marT="0" marB="0"/>
                </a:tc>
              </a:tr>
              <a:tr h="85837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This combination of ICS levels includes: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Fire and Forget (whether using JMF or not); subset of IDP Level 1.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Sheet fed, black and white, Highlight Color, and color integrated digital printing.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See Section 3.1 for further details.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</a:tr>
              <a:tr h="1045529"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This combination of ICS levels is referred to as “1a” and adds: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Hot Folder Job submission and return;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Same printing features as Level 0 which is a Common printing feature subset for (1) Quick-Print and Production Printing with a single Integrated Digital Printers and (2) Commercial Digital Printing with several distinct Devices for </a:t>
                      </a:r>
                      <a:r>
                        <a:rPr lang="en-US" sz="1200" dirty="0" err="1">
                          <a:effectLst/>
                        </a:rPr>
                        <a:t>RIPing</a:t>
                      </a:r>
                      <a:r>
                        <a:rPr lang="en-US" sz="1200" dirty="0">
                          <a:effectLst/>
                        </a:rPr>
                        <a:t> and Marking and off-line finishing.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</a:tr>
              <a:tr h="868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This combination of ICS levels is referred to as “1b” and adds: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Adds JMF used for Job Submission, Job return and Queue management.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IDP adds </a:t>
                      </a:r>
                      <a:r>
                        <a:rPr lang="en-US" sz="1200" dirty="0" err="1">
                          <a:effectLst/>
                        </a:rPr>
                        <a:t>DeviceInfo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r>
                        <a:rPr lang="en-US" sz="1200" dirty="0" err="1">
                          <a:effectLst/>
                        </a:rPr>
                        <a:t>JobPhase</a:t>
                      </a:r>
                      <a:r>
                        <a:rPr lang="en-US" sz="1200" dirty="0">
                          <a:effectLst/>
                        </a:rPr>
                        <a:t>/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@</a:t>
                      </a:r>
                      <a:r>
                        <a:rPr lang="en-US" sz="1200" dirty="0" err="1">
                          <a:effectLst/>
                        </a:rPr>
                        <a:t>PercentCompleted</a:t>
                      </a:r>
                      <a:r>
                        <a:rPr lang="en-US" sz="1200" dirty="0">
                          <a:effectLst/>
                        </a:rPr>
                        <a:t> for JMF Status Signal.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</a:tr>
              <a:tr h="444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 or higher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</a:rPr>
                        <a:t>This combination of ICS levels is referred to as “1c” and adds: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>
                          <a:effectLst/>
                        </a:rPr>
                        <a:t>Adds Job Costing.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</a:tr>
              <a:tr h="12694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</a:rPr>
                        <a:t>2 or higher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</a:rPr>
                        <a:t>This combination of ICS levels adds: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advanced imposition;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multi-file support;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 err="1">
                          <a:effectLst/>
                        </a:rPr>
                        <a:t>UsageCounter</a:t>
                      </a:r>
                      <a:r>
                        <a:rPr lang="en-US" sz="1200" dirty="0">
                          <a:effectLst/>
                        </a:rPr>
                        <a:t> Resource for counting Impressions;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In-line Finishing, but is OPTIONAL to Support;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en-US" sz="1200" dirty="0">
                          <a:effectLst/>
                        </a:rPr>
                        <a:t>Note: Level 2 is closely aligned to Level 1 of the [IDP-ICS-1.0], with the addition of the JDF </a:t>
                      </a:r>
                      <a:r>
                        <a:rPr lang="en-US" sz="1200" dirty="0" err="1" smtClean="0">
                          <a:effectLst/>
                        </a:rPr>
                        <a:t>UsageCounter</a:t>
                      </a:r>
                      <a:r>
                        <a:rPr lang="en-US" sz="1200" dirty="0">
                          <a:effectLst/>
                        </a:rPr>
                        <a:t>.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627" marR="30627" marT="0" marB="0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1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Limitations of the lower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IDP ICS level 0 is “fire and forget” submission and many print parameters are optional. </a:t>
            </a:r>
          </a:p>
          <a:p>
            <a:pPr lvl="1">
              <a:buFont typeface="Wingdings" pitchFamily="2" charset="2"/>
              <a:buChar char="è"/>
            </a:pPr>
            <a:r>
              <a:rPr lang="en-US" dirty="0" smtClean="0"/>
              <a:t>The </a:t>
            </a:r>
            <a:r>
              <a:rPr lang="en-US" dirty="0"/>
              <a:t>M</a:t>
            </a:r>
            <a:r>
              <a:rPr lang="en-US" dirty="0" smtClean="0"/>
              <a:t>anager is never sure that the job is accepted and is never sure that the parameters are accepted</a:t>
            </a:r>
          </a:p>
          <a:p>
            <a:r>
              <a:rPr lang="en-US" dirty="0" smtClean="0"/>
              <a:t>IDP ICS levels 1 a/b/c do not support finishing</a:t>
            </a:r>
          </a:p>
          <a:p>
            <a:pPr lvl="1">
              <a:buFont typeface="Wingdings" pitchFamily="2" charset="2"/>
              <a:buChar char="è"/>
            </a:pPr>
            <a:r>
              <a:rPr lang="en-US" dirty="0" smtClean="0"/>
              <a:t>This is a huge limitation when considering the existing printers, that support many finishing combinations</a:t>
            </a:r>
          </a:p>
          <a:p>
            <a:pPr>
              <a:buFont typeface="Wingdings" pitchFamily="2" charset="2"/>
              <a:buChar char="è"/>
            </a:pPr>
            <a:r>
              <a:rPr lang="en-US" b="1" dirty="0" smtClean="0"/>
              <a:t>IDP Level 2 is the most relevant level at digital printer features point of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Levels of certified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US" dirty="0" smtClean="0"/>
              <a:t>The certified products are</a:t>
            </a:r>
          </a:p>
          <a:p>
            <a:pPr lvl="1"/>
            <a:r>
              <a:rPr lang="en-US" dirty="0"/>
              <a:t>Level 1C </a:t>
            </a:r>
            <a:r>
              <a:rPr lang="en-US" dirty="0" smtClean="0"/>
              <a:t>(one prepress product)</a:t>
            </a:r>
          </a:p>
          <a:p>
            <a:pPr lvl="1"/>
            <a:r>
              <a:rPr lang="en-US" dirty="0" smtClean="0"/>
              <a:t>Level 2 (MIS and printer products)</a:t>
            </a:r>
          </a:p>
          <a:p>
            <a:r>
              <a:rPr lang="en-US" dirty="0" smtClean="0"/>
              <a:t>No Output Management System (OMS)</a:t>
            </a:r>
          </a:p>
          <a:p>
            <a:r>
              <a:rPr lang="en-US" dirty="0" smtClean="0"/>
              <a:t>No Digital Prepress Application</a:t>
            </a:r>
          </a:p>
          <a:p>
            <a:pPr>
              <a:buFont typeface="Wingdings"/>
              <a:buChar char="è"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We are missing essential Digital Printing applications!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an 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OMS = Output Management System</a:t>
            </a:r>
          </a:p>
          <a:p>
            <a:r>
              <a:rPr lang="en-US" dirty="0" smtClean="0"/>
              <a:t>Sometimes named DPM = </a:t>
            </a:r>
            <a:r>
              <a:rPr lang="en-US" dirty="0"/>
              <a:t>Digital Production </a:t>
            </a:r>
            <a:r>
              <a:rPr lang="en-US" dirty="0" smtClean="0"/>
              <a:t>Manager </a:t>
            </a:r>
          </a:p>
          <a:p>
            <a:r>
              <a:rPr lang="en-US" dirty="0" smtClean="0"/>
              <a:t>The OMS is responsible for the workflow of the Digital Printing section of a print shop</a:t>
            </a:r>
          </a:p>
          <a:p>
            <a:r>
              <a:rPr lang="en-US" dirty="0" smtClean="0"/>
              <a:t>It has connectivity </a:t>
            </a:r>
          </a:p>
          <a:p>
            <a:pPr lvl="1"/>
            <a:r>
              <a:rPr lang="en-US" dirty="0" smtClean="0"/>
              <a:t>to rest of the print shop</a:t>
            </a:r>
          </a:p>
          <a:p>
            <a:pPr lvl="1"/>
            <a:r>
              <a:rPr lang="en-US" dirty="0" smtClean="0"/>
              <a:t>to Digital Printers, Digital Prepress application, Finishers, …</a:t>
            </a:r>
          </a:p>
          <a:p>
            <a:r>
              <a:rPr lang="en-US" dirty="0" smtClean="0"/>
              <a:t>Functionality: job management, cluster and load balancing, access rights, conversions, VDP, Media, automation …</a:t>
            </a:r>
          </a:p>
          <a:p>
            <a:r>
              <a:rPr lang="en-US" dirty="0" smtClean="0"/>
              <a:t>Prepress for Digital Printers can either be included or separately available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current certified products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35237" y="1341396"/>
            <a:ext cx="6413256" cy="1872208"/>
            <a:chOff x="535237" y="761668"/>
            <a:chExt cx="6413256" cy="1872208"/>
          </a:xfrm>
        </p:grpSpPr>
        <p:cxnSp>
          <p:nvCxnSpPr>
            <p:cNvPr id="27" name="Straight Arrow Connector 26"/>
            <p:cNvCxnSpPr>
              <a:stCxn id="25" idx="3"/>
              <a:endCxn id="26" idx="1"/>
            </p:cNvCxnSpPr>
            <p:nvPr/>
          </p:nvCxnSpPr>
          <p:spPr>
            <a:xfrm>
              <a:off x="1543349" y="1805784"/>
              <a:ext cx="4397032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8" idx="3"/>
            </p:cNvCxnSpPr>
            <p:nvPr/>
          </p:nvCxnSpPr>
          <p:spPr>
            <a:xfrm>
              <a:off x="3059832" y="1229720"/>
              <a:ext cx="2880549" cy="7560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051720" y="761668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Prepress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35237" y="1337732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MIS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40381" y="1697772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Printer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digital workflow </a:t>
            </a:r>
            <a:r>
              <a:rPr lang="en-US" dirty="0"/>
              <a:t>products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63429" y="2277500"/>
            <a:ext cx="4685064" cy="3671780"/>
            <a:chOff x="2263429" y="2277500"/>
            <a:chExt cx="4685064" cy="3671780"/>
          </a:xfrm>
        </p:grpSpPr>
        <p:grpSp>
          <p:nvGrpSpPr>
            <p:cNvPr id="17" name="Group 16"/>
            <p:cNvGrpSpPr/>
            <p:nvPr/>
          </p:nvGrpSpPr>
          <p:grpSpPr>
            <a:xfrm>
              <a:off x="2263429" y="2925572"/>
              <a:ext cx="3676952" cy="3023708"/>
              <a:chOff x="2263429" y="2345844"/>
              <a:chExt cx="3676952" cy="3023708"/>
            </a:xfrm>
          </p:grpSpPr>
          <p:cxnSp>
            <p:nvCxnSpPr>
              <p:cNvPr id="26" name="Straight Arrow Connector 25"/>
              <p:cNvCxnSpPr>
                <a:stCxn id="18" idx="2"/>
                <a:endCxn id="19" idx="0"/>
              </p:cNvCxnSpPr>
              <p:nvPr/>
            </p:nvCxnSpPr>
            <p:spPr>
              <a:xfrm>
                <a:off x="2767485" y="3890980"/>
                <a:ext cx="216024" cy="54246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stCxn id="18" idx="3"/>
              </p:cNvCxnSpPr>
              <p:nvPr/>
            </p:nvCxnSpPr>
            <p:spPr>
              <a:xfrm flipV="1">
                <a:off x="3271541" y="2345844"/>
                <a:ext cx="2668840" cy="107708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>
                <a:stCxn id="19" idx="3"/>
              </p:cNvCxnSpPr>
              <p:nvPr/>
            </p:nvCxnSpPr>
            <p:spPr>
              <a:xfrm flipV="1">
                <a:off x="3487565" y="2492896"/>
                <a:ext cx="2452816" cy="24086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2263429" y="2954876"/>
                <a:ext cx="1008112" cy="9361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dirty="0" smtClean="0"/>
                  <a:t>OMS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479453" y="4433448"/>
                <a:ext cx="1008112" cy="9361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r>
                  <a:rPr lang="en-US" dirty="0" smtClean="0"/>
                  <a:t>Digital Prepress</a:t>
                </a: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940381" y="2277500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Printer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9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complete picture</a:t>
            </a:r>
            <a:endParaRPr lang="en-US" dirty="0"/>
          </a:p>
        </p:txBody>
      </p:sp>
      <p:grpSp>
        <p:nvGrpSpPr>
          <p:cNvPr id="67" name="Group 66"/>
          <p:cNvGrpSpPr/>
          <p:nvPr/>
        </p:nvGrpSpPr>
        <p:grpSpPr>
          <a:xfrm>
            <a:off x="1187624" y="2745552"/>
            <a:ext cx="6931665" cy="3203728"/>
            <a:chOff x="1187624" y="2165824"/>
            <a:chExt cx="6931665" cy="3203728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1543349" y="2165824"/>
              <a:ext cx="720080" cy="7890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6" idx="1"/>
            </p:cNvCxnSpPr>
            <p:nvPr/>
          </p:nvCxnSpPr>
          <p:spPr>
            <a:xfrm>
              <a:off x="1187624" y="2273836"/>
              <a:ext cx="1291829" cy="262766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5" idx="2"/>
              <a:endCxn id="6" idx="0"/>
            </p:cNvCxnSpPr>
            <p:nvPr/>
          </p:nvCxnSpPr>
          <p:spPr>
            <a:xfrm>
              <a:off x="2767485" y="3890980"/>
              <a:ext cx="216024" cy="5424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5" idx="3"/>
            </p:cNvCxnSpPr>
            <p:nvPr/>
          </p:nvCxnSpPr>
          <p:spPr>
            <a:xfrm flipV="1">
              <a:off x="3271541" y="2345844"/>
              <a:ext cx="2668840" cy="10770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6" idx="3"/>
            </p:cNvCxnSpPr>
            <p:nvPr/>
          </p:nvCxnSpPr>
          <p:spPr>
            <a:xfrm flipV="1">
              <a:off x="3487565" y="2492896"/>
              <a:ext cx="2452816" cy="240860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3487565" y="4056034"/>
              <a:ext cx="3623612" cy="102915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endCxn id="8" idx="1"/>
            </p:cNvCxnSpPr>
            <p:nvPr/>
          </p:nvCxnSpPr>
          <p:spPr>
            <a:xfrm>
              <a:off x="3271541" y="3650372"/>
              <a:ext cx="3839636" cy="24364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444437" y="2633876"/>
              <a:ext cx="666740" cy="86346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2263429" y="2954876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OMS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79453" y="4433448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Digital Prepress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11177" y="3425964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Finisher</a:t>
              </a:r>
              <a:endParaRPr lang="en-US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732240" y="5000220"/>
            <a:ext cx="1929826" cy="1276874"/>
            <a:chOff x="6510619" y="5019672"/>
            <a:chExt cx="1929826" cy="1276874"/>
          </a:xfrm>
        </p:grpSpPr>
        <p:grpSp>
          <p:nvGrpSpPr>
            <p:cNvPr id="53" name="Group 52"/>
            <p:cNvGrpSpPr/>
            <p:nvPr/>
          </p:nvGrpSpPr>
          <p:grpSpPr>
            <a:xfrm>
              <a:off x="6510619" y="5373216"/>
              <a:ext cx="1929826" cy="923330"/>
              <a:chOff x="5964520" y="5281071"/>
              <a:chExt cx="1929826" cy="923330"/>
            </a:xfrm>
          </p:grpSpPr>
          <p:cxnSp>
            <p:nvCxnSpPr>
              <p:cNvPr id="36" name="Straight Arrow Connector 35"/>
              <p:cNvCxnSpPr/>
              <p:nvPr/>
            </p:nvCxnSpPr>
            <p:spPr>
              <a:xfrm>
                <a:off x="5964520" y="5470366"/>
                <a:ext cx="6804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>
                <a:off x="5964520" y="5742736"/>
                <a:ext cx="6804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40" name="Straight Arrow Connector 39"/>
              <p:cNvCxnSpPr/>
              <p:nvPr/>
            </p:nvCxnSpPr>
            <p:spPr>
              <a:xfrm>
                <a:off x="5964520" y="6042600"/>
                <a:ext cx="680432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6808792" y="5281071"/>
                <a:ext cx="108555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IDP + MIS</a:t>
                </a:r>
                <a:br>
                  <a:rPr lang="en-US" dirty="0" smtClean="0"/>
                </a:br>
                <a:r>
                  <a:rPr lang="en-US" dirty="0" smtClean="0"/>
                  <a:t>IDP</a:t>
                </a:r>
              </a:p>
              <a:p>
                <a:r>
                  <a:rPr lang="en-US" dirty="0" smtClean="0"/>
                  <a:t>Finishing</a:t>
                </a:r>
                <a:endParaRPr lang="en-US" dirty="0"/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7080093" y="5019672"/>
              <a:ext cx="8640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u="sng" dirty="0" smtClean="0"/>
                <a:t>Legend</a:t>
              </a:r>
              <a:endParaRPr lang="en-US" u="sng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35237" y="1341396"/>
            <a:ext cx="6413256" cy="1872208"/>
            <a:chOff x="535237" y="761668"/>
            <a:chExt cx="6413256" cy="1872208"/>
          </a:xfrm>
        </p:grpSpPr>
        <p:cxnSp>
          <p:nvCxnSpPr>
            <p:cNvPr id="32" name="Straight Arrow Connector 31"/>
            <p:cNvCxnSpPr>
              <a:stCxn id="29" idx="3"/>
              <a:endCxn id="30" idx="1"/>
            </p:cNvCxnSpPr>
            <p:nvPr/>
          </p:nvCxnSpPr>
          <p:spPr>
            <a:xfrm>
              <a:off x="1543349" y="1805784"/>
              <a:ext cx="4397032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34" idx="3"/>
            </p:cNvCxnSpPr>
            <p:nvPr/>
          </p:nvCxnSpPr>
          <p:spPr>
            <a:xfrm>
              <a:off x="3059832" y="1229720"/>
              <a:ext cx="2880549" cy="75608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051720" y="761668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Prepress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35237" y="1337732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MIS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940381" y="1697772"/>
              <a:ext cx="1008112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r>
                <a:rPr lang="en-US" dirty="0" smtClean="0"/>
                <a:t>Printer</a:t>
              </a:r>
              <a:endParaRPr lang="en-US" dirty="0"/>
            </a:p>
          </p:txBody>
        </p:sp>
      </p:grpSp>
      <p:cxnSp>
        <p:nvCxnSpPr>
          <p:cNvPr id="48" name="Straight Arrow Connector 47"/>
          <p:cNvCxnSpPr/>
          <p:nvPr/>
        </p:nvCxnSpPr>
        <p:spPr>
          <a:xfrm>
            <a:off x="1565748" y="2533105"/>
            <a:ext cx="5545429" cy="17438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9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JDF and </a:t>
            </a:r>
            <a:r>
              <a:rPr lang="en-US" dirty="0"/>
              <a:t>JMF requirements for </a:t>
            </a:r>
            <a:r>
              <a:rPr lang="en-US" dirty="0" smtClean="0"/>
              <a:t>an 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JDF: use all possible printer functionalities</a:t>
            </a:r>
          </a:p>
          <a:p>
            <a:pPr lvl="1"/>
            <a:r>
              <a:rPr lang="en-US" dirty="0" smtClean="0"/>
              <a:t>Including finishing, which can be executed on the printer or an near/off-line finisher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    IDP ICS Level 2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JMF: for submission, printer status and job status (basic monitoring)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>
                <a:sym typeface="Wingdings" panose="05000000000000000000" pitchFamily="2" charset="2"/>
              </a:rPr>
              <a:t> JMF Level 2 without Job </a:t>
            </a:r>
            <a:r>
              <a:rPr lang="en-US" dirty="0" smtClean="0">
                <a:sym typeface="Wingdings" panose="05000000000000000000" pitchFamily="2" charset="2"/>
              </a:rPr>
              <a:t>Management</a:t>
            </a: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2015-10-15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E79C5-15DA-4215-AC74-881C7AE4B8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840</Words>
  <Application>Microsoft Office PowerPoint</Application>
  <PresentationFormat>On-screen Show (4:3)</PresentationFormat>
  <Paragraphs>149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IDP ICS and associated ICS’s</vt:lpstr>
      <vt:lpstr>Combinations described in IDP ICS (IDP ICS 1.3 page 11, table 2)</vt:lpstr>
      <vt:lpstr>Limitations of the lower levels</vt:lpstr>
      <vt:lpstr>Levels of certified products</vt:lpstr>
      <vt:lpstr>What is an OMS?</vt:lpstr>
      <vt:lpstr>The current certified products</vt:lpstr>
      <vt:lpstr>Other digital workflow products</vt:lpstr>
      <vt:lpstr>A more complete picture</vt:lpstr>
      <vt:lpstr>JDF and JMF requirements for an OMS</vt:lpstr>
      <vt:lpstr>Proposal</vt:lpstr>
      <vt:lpstr>New Table: IDP for OMS</vt:lpstr>
    </vt:vector>
  </TitlesOfParts>
  <Company>Océ Software Laboratories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Steux Jean-Marc</dc:creator>
  <cp:lastModifiedBy>Steux Jean-Marc</cp:lastModifiedBy>
  <cp:revision>86</cp:revision>
  <dcterms:created xsi:type="dcterms:W3CDTF">2015-09-09T08:52:48Z</dcterms:created>
  <dcterms:modified xsi:type="dcterms:W3CDTF">2015-10-16T07:08:58Z</dcterms:modified>
</cp:coreProperties>
</file>