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5"/>
  </p:notesMasterIdLst>
  <p:handoutMasterIdLst>
    <p:handoutMasterId r:id="rId26"/>
  </p:handoutMasterIdLst>
  <p:sldIdLst>
    <p:sldId id="256" r:id="rId7"/>
    <p:sldId id="475" r:id="rId8"/>
    <p:sldId id="476" r:id="rId9"/>
    <p:sldId id="477" r:id="rId10"/>
    <p:sldId id="478" r:id="rId11"/>
    <p:sldId id="483" r:id="rId12"/>
    <p:sldId id="482" r:id="rId13"/>
    <p:sldId id="479" r:id="rId14"/>
    <p:sldId id="480" r:id="rId15"/>
    <p:sldId id="481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</p:sldIdLst>
  <p:sldSz cx="9144000" cy="6858000" type="screen4x3"/>
  <p:notesSz cx="7315200" cy="9601200"/>
  <p:custShowLst>
    <p:custShow name="Allgemeine Einführung JDF" id="0">
      <p:sldLst/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Meißner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4322" autoAdjust="0"/>
  </p:normalViewPr>
  <p:slideViewPr>
    <p:cSldViewPr>
      <p:cViewPr>
        <p:scale>
          <a:sx n="110" d="100"/>
          <a:sy n="110" d="100"/>
        </p:scale>
        <p:origin x="666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4120" cy="47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140723" y="0"/>
            <a:ext cx="3174120" cy="47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121322"/>
            <a:ext cx="3174120" cy="47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140723" y="9121322"/>
            <a:ext cx="3174120" cy="47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CDBA31-4B8B-45FB-902A-D097E9CC423D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ＭＳ Ｐゴシック" pitchFamily="34"/>
              <a:cs typeface="ＭＳ Ｐゴシック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6889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Move="1" noResize="1"/>
          </p:cNvSpPr>
          <p:nvPr/>
        </p:nvSpPr>
        <p:spPr>
          <a:xfrm>
            <a:off x="0" y="0"/>
            <a:ext cx="7315200" cy="9601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4997" rIns="90004" bIns="44997" anchor="ctr" anchorCtr="1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" name="Kopfzeilenplatzhalter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0160" cy="479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844" tIns="48243" rIns="96844" bIns="48243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ＭＳ Ｐゴシック" pitchFamily="34"/>
                <a:cs typeface="ＭＳ Ｐゴシック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idx="1"/>
          </p:nvPr>
        </p:nvSpPr>
        <p:spPr>
          <a:xfrm>
            <a:off x="4142881" y="0"/>
            <a:ext cx="3170517" cy="479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844" tIns="48243" rIns="96844" bIns="48243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ＭＳ Ｐゴシック" pitchFamily="34"/>
                <a:cs typeface="ＭＳ Ｐゴシック" pitchFamily="34"/>
              </a:defRPr>
            </a:lvl1pPr>
          </a:lstStyle>
          <a:p>
            <a:pPr lvl="0"/>
            <a:fld id="{B2A35EF4-B53B-4B8F-9E45-ECCD1D06B6AD}" type="datetime1">
              <a:rPr lang="en-US"/>
              <a:pPr lvl="0"/>
              <a:t>3/9/2016</a:t>
            </a:fld>
            <a:endParaRPr lang="en-US"/>
          </a:p>
        </p:txBody>
      </p:sp>
      <p:sp>
        <p:nvSpPr>
          <p:cNvPr id="5" name="Folienbildplatzhalter 4"/>
          <p:cNvSpPr>
            <a:spLocks noGrp="1" noRot="1" noChangeAspect="1"/>
          </p:cNvSpPr>
          <p:nvPr>
            <p:ph type="sldImg" idx="2"/>
          </p:nvPr>
        </p:nvSpPr>
        <p:spPr>
          <a:xfrm>
            <a:off x="1257117" y="720364"/>
            <a:ext cx="4800600" cy="3600724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izenplatzhalter 5"/>
          <p:cNvSpPr txBox="1">
            <a:spLocks noGrp="1"/>
          </p:cNvSpPr>
          <p:nvPr>
            <p:ph type="body" sz="quarter" idx="3"/>
          </p:nvPr>
        </p:nvSpPr>
        <p:spPr>
          <a:xfrm>
            <a:off x="731876" y="4560478"/>
            <a:ext cx="5851437" cy="43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4"/>
          </p:nvPr>
        </p:nvSpPr>
        <p:spPr>
          <a:xfrm>
            <a:off x="0" y="9119878"/>
            <a:ext cx="3170160" cy="479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844" tIns="48243" rIns="96844" bIns="48243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ＭＳ Ｐゴシック" pitchFamily="34"/>
                <a:cs typeface="ＭＳ Ｐゴシック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xfrm>
            <a:off x="4142881" y="9119878"/>
            <a:ext cx="3170517" cy="479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844" tIns="48243" rIns="96844" bIns="48243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ＭＳ Ｐゴシック" pitchFamily="34"/>
                <a:cs typeface="ＭＳ Ｐゴシック" pitchFamily="34"/>
              </a:defRPr>
            </a:lvl1pPr>
          </a:lstStyle>
          <a:p>
            <a:pPr lvl="0"/>
            <a:fld id="{22F02339-221F-4319-BACE-449A34E264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457200" algn="l"/>
        <a:tab pos="914400" algn="l"/>
        <a:tab pos="1371600" algn="l"/>
        <a:tab pos="1828800" algn="l"/>
        <a:tab pos="2286000" algn="l"/>
        <a:tab pos="2743200" algn="l"/>
        <a:tab pos="3200400" algn="l"/>
        <a:tab pos="3657600" algn="l"/>
        <a:tab pos="4114800" algn="l"/>
        <a:tab pos="4572000" algn="l"/>
        <a:tab pos="5029200" algn="l"/>
        <a:tab pos="5486400" algn="l"/>
        <a:tab pos="5943600" algn="l"/>
        <a:tab pos="6400800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de-DE" sz="1200" b="0" i="0" u="none" strike="noStrike" kern="0" cap="none" spc="0" baseline="0">
        <a:solidFill>
          <a:srgbClr val="000000"/>
        </a:solidFill>
        <a:uFillTx/>
        <a:latin typeface="Calibri" pitchFamily="34"/>
        <a:ea typeface="ＭＳ Ｐゴシック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/>
          <p:nvPr/>
        </p:nvSpPr>
        <p:spPr>
          <a:xfrm>
            <a:off x="4142881" y="0"/>
            <a:ext cx="3170517" cy="479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844" tIns="48243" rIns="96844" bIns="48243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CEE4BE-3740-42D8-9099-710A984F4722}" type="datetime1">
              <a: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ＭＳ Ｐゴシック" pitchFamily="34"/>
                <a:cs typeface="ＭＳ Ｐゴシック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3/9/2016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3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CF0D82-98C5-4C0D-99D7-FAC92EC9570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F8FEA58F-A7FB-450A-AE0E-A58AE799DFDA}" type="slidenum">
              <a:rPr lang="en-US" altLang="en-US" sz="1300">
                <a:latin typeface="Arial" charset="0"/>
              </a:rPr>
              <a:pPr algn="r">
                <a:buClrTx/>
                <a:buFontTx/>
                <a:buNone/>
              </a:pPr>
              <a:t>11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1361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76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de-DE" altLang="en-US"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CF0D82-98C5-4C0D-99D7-FAC92EC9570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F8FEA58F-A7FB-450A-AE0E-A58AE799DFDA}" type="slidenum">
              <a:rPr lang="en-US" altLang="en-US" sz="1300">
                <a:latin typeface="Arial" charset="0"/>
              </a:rPr>
              <a:pPr algn="r">
                <a:buClrTx/>
                <a:buFontTx/>
                <a:buNone/>
              </a:pPr>
              <a:t>12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1361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76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de-DE" altLang="en-US"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142880" y="9119880"/>
            <a:ext cx="3170160" cy="479520"/>
          </a:xfrm>
          <a:prstGeom prst="rect">
            <a:avLst/>
          </a:prstGeom>
          <a:noFill/>
          <a:ln>
            <a:noFill/>
          </a:ln>
        </p:spPr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3683899B-36A5-40AB-A0DA-0C3020A860A0}" type="slidenum">
              <a:rPr lang="en-US" sz="1300" strike="noStrike">
                <a:solidFill>
                  <a:srgbClr val="FFFFFF"/>
                </a:solidFill>
                <a:latin typeface="Arial"/>
                <a:ea typeface="ＭＳ Ｐゴシック"/>
              </a:rPr>
              <a:t>14</a:t>
            </a:fld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4143600" y="9119520"/>
            <a:ext cx="3149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3"/>
          <p:cNvSpPr/>
          <p:nvPr/>
        </p:nvSpPr>
        <p:spPr>
          <a:xfrm>
            <a:off x="4143600" y="9119520"/>
            <a:ext cx="316620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731520" y="4560480"/>
            <a:ext cx="5848560" cy="431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142880" y="9119880"/>
            <a:ext cx="3170160" cy="479520"/>
          </a:xfrm>
          <a:prstGeom prst="rect">
            <a:avLst/>
          </a:prstGeom>
          <a:noFill/>
          <a:ln>
            <a:noFill/>
          </a:ln>
        </p:spPr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63E2AA64-621F-4065-AB96-B09841B22753}" type="slidenum">
              <a:rPr lang="en-US" sz="1300" strike="noStrike">
                <a:solidFill>
                  <a:srgbClr val="FFFFFF"/>
                </a:solidFill>
                <a:latin typeface="Arial"/>
                <a:ea typeface="ＭＳ Ｐゴシック"/>
              </a:rPr>
              <a:t>15</a:t>
            </a:fld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4143600" y="9119520"/>
            <a:ext cx="3149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3"/>
          <p:cNvSpPr/>
          <p:nvPr/>
        </p:nvSpPr>
        <p:spPr>
          <a:xfrm>
            <a:off x="4143600" y="9119520"/>
            <a:ext cx="316620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731520" y="4560480"/>
            <a:ext cx="5848560" cy="431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142880" y="9119880"/>
            <a:ext cx="3170160" cy="479520"/>
          </a:xfrm>
          <a:prstGeom prst="rect">
            <a:avLst/>
          </a:prstGeom>
          <a:noFill/>
          <a:ln>
            <a:noFill/>
          </a:ln>
        </p:spPr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AB263F30-6779-4939-998F-28D21DFD4C92}" type="slidenum">
              <a:rPr lang="en-US" sz="1300" strike="noStrike">
                <a:solidFill>
                  <a:srgbClr val="FFFFFF"/>
                </a:solidFill>
                <a:latin typeface="Arial"/>
                <a:ea typeface="ＭＳ Ｐゴシック"/>
              </a:rPr>
              <a:t>16</a:t>
            </a:fld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4143600" y="9119520"/>
            <a:ext cx="3149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4143600" y="9119520"/>
            <a:ext cx="316620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731520" y="4560480"/>
            <a:ext cx="5848560" cy="431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142880" y="9119880"/>
            <a:ext cx="3170160" cy="479520"/>
          </a:xfrm>
          <a:prstGeom prst="rect">
            <a:avLst/>
          </a:prstGeom>
          <a:noFill/>
          <a:ln>
            <a:noFill/>
          </a:ln>
        </p:spPr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BBFDD02-D37D-411C-9700-B75933CFCAB3}" type="slidenum">
              <a:rPr lang="en-US" sz="1300" strike="noStrike">
                <a:solidFill>
                  <a:srgbClr val="FFFFFF"/>
                </a:solidFill>
                <a:latin typeface="Arial"/>
                <a:ea typeface="ＭＳ Ｐゴシック"/>
              </a:rPr>
              <a:t>17</a:t>
            </a:fld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4143600" y="9119520"/>
            <a:ext cx="3149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4143600" y="9119520"/>
            <a:ext cx="316620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731520" y="4560480"/>
            <a:ext cx="5848560" cy="431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142880" y="9119880"/>
            <a:ext cx="3170160" cy="479520"/>
          </a:xfrm>
          <a:prstGeom prst="rect">
            <a:avLst/>
          </a:prstGeom>
          <a:noFill/>
          <a:ln>
            <a:noFill/>
          </a:ln>
        </p:spPr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FAFC2CBC-6852-4CA5-971E-19A0EA61F113}" type="slidenum">
              <a:rPr lang="en-US" sz="1300" strike="noStrike">
                <a:solidFill>
                  <a:srgbClr val="FFFFFF"/>
                </a:solidFill>
                <a:latin typeface="Arial"/>
                <a:ea typeface="ＭＳ Ｐゴシック"/>
              </a:rPr>
              <a:t>18</a:t>
            </a:fld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4143600" y="9119520"/>
            <a:ext cx="3149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4143600" y="9119520"/>
            <a:ext cx="316620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731520" y="4560480"/>
            <a:ext cx="5848560" cy="431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DEB506-689E-4EA6-A45B-31E9B31472D9}" type="slidenum">
              <a:rPr lang="en-GB" altLang="en-US">
                <a:solidFill>
                  <a:prstClr val="white"/>
                </a:solidFill>
              </a:rPr>
              <a:pPr/>
              <a:t>2</a:t>
            </a:fld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1" y="720090"/>
            <a:ext cx="4875107" cy="35987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EEC68F-6875-424B-8A4F-880F43520A41}" type="slidenum">
              <a:rPr lang="en-GB" altLang="en-US">
                <a:solidFill>
                  <a:prstClr val="white"/>
                </a:solidFill>
              </a:rPr>
              <a:pPr/>
              <a:t>3</a:t>
            </a:fld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r" defTabSz="483306" fontAlgn="base">
              <a:spcBef>
                <a:spcPct val="0"/>
              </a:spcBef>
              <a:spcAft>
                <a:spcPct val="0"/>
              </a:spcAft>
              <a:buSzPct val="100000"/>
            </a:pPr>
            <a:fld id="{9CC57379-6383-4B1F-863B-B889EA2D66B9}" type="slidenum">
              <a:rPr lang="en-GB" altLang="en-US" sz="1300">
                <a:solidFill>
                  <a:srgbClr val="000000"/>
                </a:solidFill>
              </a:rPr>
              <a:pPr algn="r" defTabSz="483306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en-GB" altLang="en-US" sz="1300">
              <a:solidFill>
                <a:srgbClr val="000000"/>
              </a:solidFill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 defTabSz="48330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  <a:cs typeface="Arial Unicode MS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 defTabSz="48330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84B42-BE00-47B8-BB6D-153EA9285818}" type="slidenum">
              <a:rPr lang="en-GB" altLang="en-US">
                <a:solidFill>
                  <a:prstClr val="white"/>
                </a:solidFill>
              </a:rPr>
              <a:pPr/>
              <a:t>4</a:t>
            </a:fld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r" defTabSz="483306" fontAlgn="base">
              <a:spcBef>
                <a:spcPct val="0"/>
              </a:spcBef>
              <a:spcAft>
                <a:spcPct val="0"/>
              </a:spcAft>
              <a:buSzPct val="100000"/>
            </a:pPr>
            <a:fld id="{04DEE4AB-BD2F-415C-A6B6-0F0CD5FFCCBB}" type="slidenum">
              <a:rPr lang="en-GB" altLang="en-US" sz="1300">
                <a:solidFill>
                  <a:srgbClr val="000000"/>
                </a:solidFill>
              </a:rPr>
              <a:pPr algn="r" defTabSz="483306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en-GB" altLang="en-US" sz="1300">
              <a:solidFill>
                <a:srgbClr val="000000"/>
              </a:solidFill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 defTabSz="48330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  <a:cs typeface="Arial Unicode MS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 defTabSz="48330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338362-EDD0-4AF9-A5D6-5D88B15BD51C}" type="slidenum">
              <a:rPr lang="en-GB" altLang="en-US">
                <a:solidFill>
                  <a:prstClr val="white"/>
                </a:solidFill>
              </a:rPr>
              <a:pPr/>
              <a:t>5</a:t>
            </a:fld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r" defTabSz="483306" fontAlgn="base">
              <a:spcBef>
                <a:spcPct val="0"/>
              </a:spcBef>
              <a:spcAft>
                <a:spcPct val="0"/>
              </a:spcAft>
              <a:buSzPct val="100000"/>
            </a:pPr>
            <a:fld id="{C6F17F60-802B-4494-92E3-605C48737278}" type="slidenum">
              <a:rPr lang="en-GB" altLang="en-US" sz="1300">
                <a:solidFill>
                  <a:srgbClr val="000000"/>
                </a:solidFill>
              </a:rPr>
              <a:pPr algn="r" defTabSz="483306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en-GB" altLang="en-US" sz="1300">
              <a:solidFill>
                <a:srgbClr val="000000"/>
              </a:solidFill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 defTabSz="48330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  <a:cs typeface="Arial Unicode MS" pitchFamily="32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 defTabSz="48330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7C329-D8D7-4022-A122-3EF6406510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88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220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CCABB-9E30-4BE5-BCCB-EEBEE550E9D1}" type="slidenum">
              <a:rPr lang="en-GB" altLang="en-US">
                <a:solidFill>
                  <a:prstClr val="white"/>
                </a:solidFill>
              </a:rPr>
              <a:pPr/>
              <a:t>8</a:t>
            </a:fld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r" defTabSz="483306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2B1BD6-8CA5-4D79-BAA8-2071A26C575F}" type="slidenum">
              <a:rPr lang="en-GB" altLang="en-US" sz="1300">
                <a:solidFill>
                  <a:srgbClr val="000000"/>
                </a:solidFill>
              </a:rPr>
              <a:pPr algn="r" defTabSz="483306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en-GB" altLang="en-US" sz="1300">
              <a:solidFill>
                <a:srgbClr val="000000"/>
              </a:solidFill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 defTabSz="48330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  <a:cs typeface="Arial Unicode MS" pitchFamily="32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 marL="1484313" indent="-5683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83306" fontAlgn="base">
              <a:lnSpc>
                <a:spcPct val="90000"/>
              </a:lnSpc>
              <a:spcBef>
                <a:spcPts val="846"/>
              </a:spcBef>
              <a:spcAft>
                <a:spcPct val="0"/>
              </a:spcAft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Times New Roman" pitchFamily="16" charset="0"/>
              </a:rPr>
              <a:t>Small XML structures</a:t>
            </a:r>
          </a:p>
          <a:p>
            <a:pPr lvl="1" defTabSz="483306" fontAlgn="base">
              <a:lnSpc>
                <a:spcPct val="110000"/>
              </a:lnSpc>
              <a:spcBef>
                <a:spcPts val="74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Times New Roman" pitchFamily="16" charset="0"/>
              </a:rPr>
              <a:t>JDF is referenced via URL, not bound into message</a:t>
            </a:r>
          </a:p>
          <a:p>
            <a:pPr lvl="1" defTabSz="483306" fontAlgn="base">
              <a:lnSpc>
                <a:spcPct val="110000"/>
              </a:lnSpc>
              <a:spcBef>
                <a:spcPts val="74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Times New Roman" pitchFamily="16" charset="0"/>
              </a:rPr>
              <a:t>Idea is to minimize network traffic and delay transmission of data until it is actually needed</a:t>
            </a:r>
          </a:p>
          <a:p>
            <a:pPr lvl="1" defTabSz="483306" fontAlgn="base">
              <a:lnSpc>
                <a:spcPct val="110000"/>
              </a:lnSpc>
              <a:spcBef>
                <a:spcPts val="74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Times New Roman" pitchFamily="16" charset="0"/>
              </a:rPr>
              <a:t>Send potentially interesting information as soon as it is available</a:t>
            </a:r>
          </a:p>
          <a:p>
            <a:pPr defTabSz="483306" fontAlgn="base">
              <a:spcBef>
                <a:spcPts val="476"/>
              </a:spcBef>
              <a:spcAft>
                <a:spcPct val="0"/>
              </a:spcAft>
              <a:buSzPct val="100000"/>
            </a:pPr>
            <a:endParaRPr lang="en-GB" alt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F8AF19-2F77-4505-B6FA-42A912BCAC51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1" y="720090"/>
            <a:ext cx="4875107" cy="35987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5A7B56-6ECF-4207-9C76-D402882C6C29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7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76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800850" y="274640"/>
            <a:ext cx="2114549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19124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22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453FDB-AC28-4F1F-8A5E-15B674DC8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4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385880-F2FF-459E-BC56-3A9AEA8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06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DE428D-EFC4-4EC0-925C-1501DE502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05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13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41529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E88E6C-AB21-449A-85F3-52D92D8A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20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C80F08-FD52-4C53-AE5A-9F5E1273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33D056-1CFB-429D-81D9-55617E288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88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3DF21B-2711-4473-B4EB-F7CEB6586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70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9D0ABD-6525-44AF-B791-E45D9D42D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6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634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EAE685-8004-4920-9097-F6248203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605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C2A594-08AF-4AB1-A028-43B44F665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5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296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122B6-23B0-4748-848F-CC990656E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07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453FDB-AC28-4F1F-8A5E-15B674DC8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30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385880-F2FF-459E-BC56-3A9AEA8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6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DE428D-EFC4-4EC0-925C-1501DE502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3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13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41529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E88E6C-AB21-449A-85F3-52D92D8A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567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C80F08-FD52-4C53-AE5A-9F5E1273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30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33D056-1CFB-429D-81D9-55617E288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4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3DF21B-2711-4473-B4EB-F7CEB6586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54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42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9D0ABD-6525-44AF-B791-E45D9D42D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046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EAE685-8004-4920-9097-F6248203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378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C2A594-08AF-4AB1-A028-43B44F665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296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122B6-23B0-4748-848F-CC990656E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652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453FDB-AC28-4F1F-8A5E-15B674DC8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53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385880-F2FF-459E-BC56-3A9AEA8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734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DE428D-EFC4-4EC0-925C-1501DE502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07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13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41529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E88E6C-AB21-449A-85F3-52D92D8A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986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C80F08-FD52-4C53-AE5A-9F5E1273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767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33D056-1CFB-429D-81D9-55617E288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1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1529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762496" y="1600200"/>
            <a:ext cx="41529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86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3DF21B-2711-4473-B4EB-F7CEB6586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708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9D0ABD-6525-44AF-B791-E45D9D42D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098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EAE685-8004-4920-9097-F6248203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040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C2A594-08AF-4AB1-A028-43B44F665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822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296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122B6-23B0-4748-848F-CC990656E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966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453FDB-AC28-4F1F-8A5E-15B674DC8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31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385880-F2FF-459E-BC56-3A9AEA8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025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DE428D-EFC4-4EC0-925C-1501DE502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15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13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41529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E88E6C-AB21-449A-85F3-52D92D8A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827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C80F08-FD52-4C53-AE5A-9F5E1273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3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52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33D056-1CFB-429D-81D9-55617E288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741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3DF21B-2711-4473-B4EB-F7CEB6586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04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9D0ABD-6525-44AF-B791-E45D9D42D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245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EAE685-8004-4920-9097-F6248203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23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C2A594-08AF-4AB1-A028-43B44F665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013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296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122B6-23B0-4748-848F-CC990656E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603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453FDB-AC28-4F1F-8A5E-15B674DC8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99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385880-F2FF-459E-BC56-3A9AEA8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097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DE428D-EFC4-4EC0-925C-1501DE502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525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13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41529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E88E6C-AB21-449A-85F3-52D92D8A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8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40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C80F08-FD52-4C53-AE5A-9F5E1273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393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33D056-1CFB-429D-81D9-55617E288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948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3DF21B-2711-4473-B4EB-F7CEB6586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284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9D0ABD-6525-44AF-B791-E45D9D42D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58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EAE685-8004-4920-9097-F6248203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36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C2A594-08AF-4AB1-A028-43B44F665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692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296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122B6-23B0-4748-848F-CC990656E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02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52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61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76672"/>
            <a:ext cx="1890885" cy="12241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elplatzhalter 2"/>
          <p:cNvSpPr txBox="1">
            <a:spLocks noGrp="1"/>
          </p:cNvSpPr>
          <p:nvPr>
            <p:ph type="title"/>
          </p:nvPr>
        </p:nvSpPr>
        <p:spPr>
          <a:xfrm>
            <a:off x="2361959" y="274320"/>
            <a:ext cx="6553084" cy="716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1"/>
          </p:nvPr>
        </p:nvSpPr>
        <p:spPr>
          <a:xfrm>
            <a:off x="456843" y="1600200"/>
            <a:ext cx="84582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de-DE" sz="3000" b="0" i="0" u="none" strike="noStrike" kern="1200" cap="none" spc="0" baseline="0">
          <a:solidFill>
            <a:srgbClr val="000000"/>
          </a:solidFill>
          <a:uFillTx/>
          <a:latin typeface="Arial" pitchFamily="34"/>
          <a:ea typeface="ＭＳ Ｐゴシック" pitchFamily="34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800"/>
        </a:spcBef>
        <a:spcAft>
          <a:spcPts val="600"/>
        </a:spcAft>
        <a:buClr>
          <a:srgbClr val="000000"/>
        </a:buClr>
        <a:buSzPct val="100000"/>
        <a:buFont typeface="Arial" pitchFamily="34"/>
        <a:buChar char="•"/>
        <a:tabLst>
          <a:tab pos="114117" algn="l"/>
          <a:tab pos="571317" algn="l"/>
          <a:tab pos="1028517" algn="l"/>
          <a:tab pos="1485717" algn="l"/>
          <a:tab pos="1942917" algn="l"/>
          <a:tab pos="2400117" algn="l"/>
          <a:tab pos="2857317" algn="l"/>
          <a:tab pos="3314517" algn="l"/>
          <a:tab pos="3771717" algn="l"/>
          <a:tab pos="4228917" algn="l"/>
          <a:tab pos="4686117" algn="l"/>
          <a:tab pos="5143317" algn="l"/>
          <a:tab pos="5600517" algn="l"/>
          <a:tab pos="6057717" algn="l"/>
          <a:tab pos="6514917" algn="l"/>
          <a:tab pos="6972117" algn="l"/>
          <a:tab pos="7429317" algn="l"/>
          <a:tab pos="7886517" algn="l"/>
          <a:tab pos="8343717" algn="l"/>
          <a:tab pos="8800917" algn="l"/>
        </a:tabLst>
        <a:defRPr lang="de-DE" sz="2600" b="0" i="0" u="none" strike="noStrike" kern="1200" cap="none" spc="0" baseline="0">
          <a:solidFill>
            <a:srgbClr val="000000"/>
          </a:solidFill>
          <a:uFillTx/>
          <a:latin typeface="Arial" pitchFamily="2"/>
          <a:ea typeface="ＭＳ Ｐゴシック" pitchFamily="34"/>
          <a:cs typeface="ＭＳ Ｐゴシック" pitchFamily="34"/>
        </a:defRPr>
      </a:lvl1pPr>
      <a:lvl2pPr marL="742675" marR="0" lvl="1" indent="-285475" algn="l" defTabSz="914400" rtl="0" fontAlgn="auto" hangingPunct="0">
        <a:lnSpc>
          <a:spcPct val="100000"/>
        </a:lnSpc>
        <a:spcBef>
          <a:spcPts val="695"/>
        </a:spcBef>
        <a:spcAft>
          <a:spcPts val="600"/>
        </a:spcAft>
        <a:buClr>
          <a:srgbClr val="000000"/>
        </a:buClr>
        <a:buSzPct val="100000"/>
        <a:buFont typeface="Arial" pitchFamily="34"/>
        <a:buChar char="–"/>
        <a:tabLst>
          <a:tab pos="171358" algn="l"/>
          <a:tab pos="628558" algn="l"/>
          <a:tab pos="1085757" algn="l"/>
          <a:tab pos="1542957" algn="l"/>
          <a:tab pos="2000157" algn="l"/>
          <a:tab pos="2457357" algn="l"/>
          <a:tab pos="2914557" algn="l"/>
          <a:tab pos="3371757" algn="l"/>
          <a:tab pos="3828957" algn="l"/>
          <a:tab pos="4286157" algn="l"/>
          <a:tab pos="4743357" algn="l"/>
          <a:tab pos="5200557" algn="l"/>
          <a:tab pos="5657757" algn="l"/>
          <a:tab pos="6114957" algn="l"/>
          <a:tab pos="6572157" algn="l"/>
          <a:tab pos="7029357" algn="l"/>
          <a:tab pos="7486557" algn="l"/>
          <a:tab pos="7943757" algn="l"/>
          <a:tab pos="8400957" algn="l"/>
          <a:tab pos="8858157" algn="l"/>
        </a:tabLst>
        <a:defRPr lang="de-DE" sz="2400" b="0" i="0" u="none" strike="noStrike" kern="1200" cap="none" spc="0" baseline="0">
          <a:solidFill>
            <a:srgbClr val="000000"/>
          </a:solidFill>
          <a:uFillTx/>
          <a:latin typeface="Arial" pitchFamily="2"/>
          <a:ea typeface="ＭＳ Ｐゴシック" pitchFamily="34"/>
          <a:cs typeface="ＭＳ Ｐゴシック" pitchFamily="34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600"/>
        </a:spcAft>
        <a:buClr>
          <a:srgbClr val="000000"/>
        </a:buClr>
        <a:buSzPct val="100000"/>
        <a:buFont typeface="Arial" pitchFamily="34"/>
        <a:buChar char="•"/>
        <a:tabLst>
          <a:tab pos="228600" algn="l"/>
          <a:tab pos="685800" algn="l"/>
          <a:tab pos="1143000" algn="l"/>
          <a:tab pos="1600200" algn="l"/>
          <a:tab pos="2057400" algn="l"/>
          <a:tab pos="2514600" algn="l"/>
          <a:tab pos="2971800" algn="l"/>
          <a:tab pos="3429000" algn="l"/>
          <a:tab pos="3886200" algn="l"/>
          <a:tab pos="4343400" algn="l"/>
          <a:tab pos="4800600" algn="l"/>
          <a:tab pos="5257800" algn="l"/>
          <a:tab pos="5715000" algn="l"/>
          <a:tab pos="6172200" algn="l"/>
          <a:tab pos="6629400" algn="l"/>
          <a:tab pos="7086600" algn="l"/>
          <a:tab pos="7543800" algn="l"/>
          <a:tab pos="8001000" algn="l"/>
          <a:tab pos="8458200" algn="l"/>
          <a:tab pos="8915400" algn="l"/>
        </a:tabLst>
        <a:defRPr lang="de-DE" sz="2200" b="0" i="0" u="none" strike="noStrike" kern="1200" cap="none" spc="0" baseline="0">
          <a:solidFill>
            <a:srgbClr val="000000"/>
          </a:solidFill>
          <a:uFillTx/>
          <a:latin typeface="Arial" pitchFamily="2"/>
          <a:ea typeface="ＭＳ Ｐゴシック" pitchFamily="34"/>
          <a:cs typeface="ＭＳ Ｐゴシック" pitchFamily="34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600"/>
        </a:spcAft>
        <a:buClr>
          <a:srgbClr val="000000"/>
        </a:buClr>
        <a:buSzPct val="100000"/>
        <a:buFont typeface="Arial" pitchFamily="34"/>
        <a:buChar char="–"/>
        <a:tabLst>
          <a:tab pos="228600" algn="l"/>
          <a:tab pos="685800" algn="l"/>
          <a:tab pos="1143000" algn="l"/>
          <a:tab pos="1600200" algn="l"/>
          <a:tab pos="2057400" algn="l"/>
          <a:tab pos="2514600" algn="l"/>
          <a:tab pos="2971800" algn="l"/>
          <a:tab pos="3429000" algn="l"/>
          <a:tab pos="3886200" algn="l"/>
          <a:tab pos="4343400" algn="l"/>
          <a:tab pos="4800600" algn="l"/>
          <a:tab pos="5257800" algn="l"/>
          <a:tab pos="5715000" algn="l"/>
          <a:tab pos="6172200" algn="l"/>
          <a:tab pos="6629400" algn="l"/>
          <a:tab pos="7086600" algn="l"/>
          <a:tab pos="7543800" algn="l"/>
          <a:tab pos="8001000" algn="l"/>
          <a:tab pos="8458200" algn="l"/>
          <a:tab pos="8915400" algn="l"/>
        </a:tabLst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2"/>
          <a:ea typeface="ＭＳ Ｐゴシック" pitchFamily="34"/>
          <a:cs typeface="ＭＳ Ｐゴシック" pitchFamily="34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600"/>
        </a:spcAft>
        <a:buClr>
          <a:srgbClr val="000000"/>
        </a:buClr>
        <a:buSzPct val="100000"/>
        <a:buFont typeface="Arial" pitchFamily="34"/>
        <a:buChar char="»"/>
        <a:tabLst>
          <a:tab pos="228600" algn="l"/>
          <a:tab pos="685800" algn="l"/>
          <a:tab pos="1143000" algn="l"/>
          <a:tab pos="1600200" algn="l"/>
          <a:tab pos="2057400" algn="l"/>
          <a:tab pos="2514600" algn="l"/>
          <a:tab pos="2971800" algn="l"/>
          <a:tab pos="3429000" algn="l"/>
          <a:tab pos="3886200" algn="l"/>
          <a:tab pos="4343400" algn="l"/>
          <a:tab pos="4800600" algn="l"/>
          <a:tab pos="5257800" algn="l"/>
          <a:tab pos="5715000" algn="l"/>
          <a:tab pos="6172200" algn="l"/>
          <a:tab pos="6629400" algn="l"/>
          <a:tab pos="7086600" algn="l"/>
          <a:tab pos="7543800" algn="l"/>
          <a:tab pos="8001000" algn="l"/>
          <a:tab pos="8458200" algn="l"/>
        </a:tabLst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2"/>
          <a:ea typeface="ＭＳ Ｐゴシック" pitchFamily="34"/>
          <a:cs typeface="ＭＳ Ｐゴシック" pitchFamily="34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65516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566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05200" y="64008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3C975146-377F-41FD-AF33-79A14DAB086D}" type="slidenum">
              <a:rPr lang="en-US" altLang="en-US" smtClean="0">
                <a:cs typeface="Arial Unicode MS" pitchFamily="32" charset="0"/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 altLang="en-US" smtClean="0">
              <a:cs typeface="Arial Unicode MS" pitchFamily="32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86963" y="211138"/>
            <a:ext cx="617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smtClean="0">
                <a:solidFill>
                  <a:srgbClr val="000000"/>
                </a:solidFill>
                <a:latin typeface="Calibri" pitchFamily="32" charset="0"/>
              </a:rPr>
              <a:t>to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255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9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65516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566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05200" y="64008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3C975146-377F-41FD-AF33-79A14DAB086D}" type="slidenum">
              <a:rPr lang="en-US" altLang="en-US" smtClean="0">
                <a:cs typeface="Arial Unicode MS" pitchFamily="32" charset="0"/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 altLang="en-US" smtClean="0">
              <a:cs typeface="Arial Unicode MS" pitchFamily="32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86963" y="211138"/>
            <a:ext cx="617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smtClean="0">
                <a:solidFill>
                  <a:srgbClr val="000000"/>
                </a:solidFill>
                <a:latin typeface="Calibri" pitchFamily="32" charset="0"/>
              </a:rPr>
              <a:t>to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255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65516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566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05200" y="64008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3C975146-377F-41FD-AF33-79A14DAB086D}" type="slidenum">
              <a:rPr lang="en-US" altLang="en-US" smtClean="0">
                <a:cs typeface="Arial Unicode MS" pitchFamily="32" charset="0"/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 altLang="en-US" smtClean="0">
              <a:cs typeface="Arial Unicode MS" pitchFamily="32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86963" y="211138"/>
            <a:ext cx="617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smtClean="0">
                <a:solidFill>
                  <a:srgbClr val="000000"/>
                </a:solidFill>
                <a:latin typeface="Calibri" pitchFamily="32" charset="0"/>
              </a:rPr>
              <a:t>to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255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5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65516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566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05200" y="64008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3C975146-377F-41FD-AF33-79A14DAB086D}" type="slidenum">
              <a:rPr lang="en-US" altLang="en-US" smtClean="0">
                <a:cs typeface="Arial Unicode MS" pitchFamily="32" charset="0"/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 altLang="en-US" smtClean="0">
              <a:cs typeface="Arial Unicode MS" pitchFamily="32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86963" y="211138"/>
            <a:ext cx="617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smtClean="0">
                <a:solidFill>
                  <a:srgbClr val="000000"/>
                </a:solidFill>
                <a:latin typeface="Calibri" pitchFamily="32" charset="0"/>
              </a:rPr>
              <a:t>to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255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38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65516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566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05200" y="64008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3C975146-377F-41FD-AF33-79A14DAB086D}" type="slidenum">
              <a:rPr lang="en-US" altLang="en-US" smtClean="0">
                <a:cs typeface="Arial Unicode MS" pitchFamily="32" charset="0"/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 altLang="en-US" smtClean="0">
              <a:cs typeface="Arial Unicode MS" pitchFamily="32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86963" y="211138"/>
            <a:ext cx="617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smtClean="0">
                <a:solidFill>
                  <a:srgbClr val="000000"/>
                </a:solidFill>
                <a:latin typeface="Calibri" pitchFamily="32" charset="0"/>
              </a:rPr>
              <a:t>to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255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92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5.png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el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14600" y="281854"/>
            <a:ext cx="6400800" cy="1569660"/>
          </a:xfrm>
        </p:spPr>
        <p:txBody>
          <a:bodyPr lIns="91440" tIns="45720" rIns="91440" bIns="45720">
            <a:spAutoFit/>
          </a:bodyPr>
          <a:lstStyle/>
          <a:p>
            <a:pPr hangingPunct="1"/>
            <a:r>
              <a:rPr lang="en-US" sz="3200" b="1" dirty="0">
                <a:solidFill>
                  <a:schemeClr val="bg1"/>
                </a:solidFill>
              </a:rPr>
              <a:t>CIP4 and JDF: 15 years dedicated to graphic industries workflow </a:t>
            </a:r>
            <a:r>
              <a:rPr lang="en-US" sz="3200" b="1" dirty="0" smtClean="0">
                <a:solidFill>
                  <a:schemeClr val="bg1"/>
                </a:solidFill>
              </a:rPr>
              <a:t>automation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00043" y="5876911"/>
            <a:ext cx="5715000" cy="5909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18"/>
                <a:ea typeface="ＭＳ Ｐゴシック" pitchFamily="34"/>
                <a:cs typeface="ＭＳ Ｐゴシック" pitchFamily="34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>Dr. Rainer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>Prosi</a:t>
            </a:r>
            <a:r>
              <a:rPr lang="en-US" sz="105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>      </a:t>
            </a:r>
            <a:r>
              <a:rPr lang="en-US" sz="80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/>
            </a:r>
            <a:br>
              <a:rPr lang="en-US" sz="80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</a:br>
            <a:r>
              <a:rPr lang="en-US" sz="80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>	</a:t>
            </a:r>
            <a:r>
              <a:rPr lang="en-US" sz="800" dirty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>	</a:t>
            </a:r>
            <a:r>
              <a:rPr lang="en-US" sz="80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>			</a:t>
            </a:r>
            <a:br>
              <a:rPr lang="en-US" sz="80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</a:br>
            <a:r>
              <a:rPr lang="en-US" sz="800" dirty="0" smtClean="0">
                <a:solidFill>
                  <a:srgbClr val="FFFFFF"/>
                </a:solidFill>
                <a:latin typeface="Arial" pitchFamily="18"/>
                <a:ea typeface="ＭＳ Ｐゴシック" pitchFamily="34"/>
                <a:cs typeface="ＭＳ Ｐゴシック" pitchFamily="34"/>
              </a:rPr>
              <a:t>					</a:t>
            </a:r>
            <a:endParaRPr lang="en-US" sz="1000" b="0" i="0" u="none" strike="noStrike" kern="1200" cap="none" spc="0" dirty="0" smtClean="0">
              <a:solidFill>
                <a:srgbClr val="FFFFFF"/>
              </a:solidFill>
              <a:uFillTx/>
              <a:latin typeface="Arial" pitchFamily="18"/>
              <a:ea typeface="ＭＳ Ｐゴシック" pitchFamily="34"/>
              <a:cs typeface="ＭＳ Ｐゴシック" pitchFamily="34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8" y="4437112"/>
            <a:ext cx="2273346" cy="1317046"/>
          </a:xfrm>
          <a:prstGeom prst="rect">
            <a:avLst/>
          </a:prstGeom>
        </p:spPr>
      </p:pic>
      <p:pic>
        <p:nvPicPr>
          <p:cNvPr id="1027" name="Picture 3" descr="C:\Users\prosirai\AppData\Local\Temp\vmware-prosirai\VMwareDnD\9eb1a221\heidelber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06558"/>
            <a:ext cx="1714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1" y="2348880"/>
            <a:ext cx="1714500" cy="17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362200" y="274638"/>
            <a:ext cx="6553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Arial Bold" charset="0"/>
                <a:ea typeface="ＭＳ Ｐゴシック" charset="-128"/>
              </a:rPr>
              <a:t>PrintTalk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45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Format to specify the context of a JDF in a business transaction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JDF describes the product to be produced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000" dirty="0" err="1">
                <a:solidFill>
                  <a:srgbClr val="000000"/>
                </a:solidFill>
                <a:ea typeface="ＭＳ Ｐゴシック" charset="-128"/>
              </a:rPr>
              <a:t>PrintTalk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describes the business </a:t>
            </a:r>
            <a:b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context of the JDF  product</a:t>
            </a:r>
          </a:p>
          <a:p>
            <a:pPr marL="1200150" lvl="2" indent="-28575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Request For Quote</a:t>
            </a:r>
          </a:p>
          <a:p>
            <a:pPr marL="1200150" lvl="2" indent="-28575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Quotation</a:t>
            </a:r>
          </a:p>
          <a:p>
            <a:pPr marL="1200150" lvl="2" indent="-28575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ea typeface="ＭＳ Ｐゴシック" charset="-128"/>
              </a:rPr>
              <a:t>Purchase </a:t>
            </a: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Order</a:t>
            </a:r>
          </a:p>
          <a:p>
            <a:pPr marL="1200150" lvl="2" indent="-28575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Invoice</a:t>
            </a:r>
          </a:p>
          <a:p>
            <a:pPr marL="1200150" lvl="2" indent="-28575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Change Order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000" dirty="0" err="1">
                <a:solidFill>
                  <a:srgbClr val="000000"/>
                </a:solidFill>
                <a:ea typeface="ＭＳ Ｐゴシック" charset="-128"/>
              </a:rPr>
              <a:t>PrintTalk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also contains Pricing Information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21050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686175" cy="695325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96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-38100" y="3448349"/>
            <a:ext cx="9144000" cy="304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0" y="76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 dirty="0" smtClean="0">
                <a:latin typeface="Verdana" pitchFamily="32" charset="0"/>
              </a:rPr>
              <a:t>JDF </a:t>
            </a:r>
            <a:r>
              <a:rPr lang="en-US" altLang="en-US" sz="3200" b="1" dirty="0" smtClean="0">
                <a:latin typeface="Verdana" pitchFamily="32" charset="0"/>
              </a:rPr>
              <a:t>Complete Job Ticket</a:t>
            </a:r>
            <a:endParaRPr lang="en-US" altLang="en-US" sz="3200" b="1" dirty="0">
              <a:latin typeface="Verdana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1234439"/>
            <a:ext cx="8610600" cy="221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indent="0">
              <a:spcBef>
                <a:spcPts val="525"/>
              </a:spcBef>
            </a:pPr>
            <a:r>
              <a:rPr lang="en-US" altLang="en-US" sz="2800" dirty="0" smtClean="0">
                <a:latin typeface="Verdana" pitchFamily="32" charset="0"/>
              </a:rPr>
              <a:t>JDF describes the entire Production in one </a:t>
            </a:r>
            <a:r>
              <a:rPr lang="en-US" altLang="en-US" sz="2800" dirty="0" smtClean="0">
                <a:latin typeface="Verdana" pitchFamily="32" charset="0"/>
              </a:rPr>
              <a:t>File</a:t>
            </a:r>
            <a:endParaRPr lang="en-US" altLang="en-US" sz="2800" dirty="0">
              <a:latin typeface="Verdana" pitchFamily="32" charset="0"/>
            </a:endParaRPr>
          </a:p>
          <a:p>
            <a:pPr lvl="1">
              <a:spcBef>
                <a:spcPts val="375"/>
              </a:spcBef>
              <a:buFont typeface="Verdana" pitchFamily="32" charset="0"/>
              <a:buChar char="–"/>
            </a:pPr>
            <a:r>
              <a:rPr lang="en-US" altLang="en-US" sz="2000" dirty="0" smtClean="0">
                <a:latin typeface="Verdana" pitchFamily="32" charset="0"/>
              </a:rPr>
              <a:t>JDF </a:t>
            </a:r>
            <a:r>
              <a:rPr lang="en-US" altLang="en-US" sz="2000" dirty="0" err="1" smtClean="0">
                <a:latin typeface="Verdana" pitchFamily="32" charset="0"/>
              </a:rPr>
              <a:t>Descibes</a:t>
            </a:r>
            <a:r>
              <a:rPr lang="en-US" altLang="en-US" sz="2000" dirty="0" smtClean="0">
                <a:latin typeface="Verdana" pitchFamily="32" charset="0"/>
              </a:rPr>
              <a:t> Process </a:t>
            </a:r>
            <a:r>
              <a:rPr lang="en-US" altLang="en-US" sz="2000" dirty="0">
                <a:latin typeface="Verdana" pitchFamily="32" charset="0"/>
              </a:rPr>
              <a:t>interdependencies</a:t>
            </a:r>
          </a:p>
          <a:p>
            <a:pPr lvl="2">
              <a:spcBef>
                <a:spcPts val="338"/>
              </a:spcBef>
            </a:pPr>
            <a:endParaRPr lang="en-US" altLang="en-US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lvl="2">
              <a:spcBef>
                <a:spcPts val="338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All processes </a:t>
            </a:r>
            <a:r>
              <a:rPr lang="en-US" alt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are described in one single </a:t>
            </a:r>
            <a:r>
              <a:rPr lang="en-US" alt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Job </a:t>
            </a:r>
            <a:r>
              <a:rPr lang="en-US" alt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Ticket </a:t>
            </a:r>
            <a:endParaRPr lang="en-US" altLang="en-US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85142" y="3559969"/>
            <a:ext cx="8483600" cy="2830513"/>
            <a:chOff x="240" y="2064"/>
            <a:chExt cx="5344" cy="1783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382"/>
              <a:ext cx="56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747"/>
              <a:ext cx="315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2064"/>
              <a:ext cx="671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3202"/>
              <a:ext cx="488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7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3387"/>
              <a:ext cx="23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7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" y="3225"/>
              <a:ext cx="986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75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591"/>
              <a:ext cx="1241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6876" name="AutoShape 12"/>
            <p:cNvCxnSpPr>
              <a:cxnSpLocks noChangeShapeType="1"/>
            </p:cNvCxnSpPr>
            <p:nvPr/>
          </p:nvCxnSpPr>
          <p:spPr bwMode="auto">
            <a:xfrm>
              <a:off x="556" y="2941"/>
              <a:ext cx="147" cy="644"/>
            </a:xfrm>
            <a:prstGeom prst="bentConnector3">
              <a:avLst>
                <a:gd name="adj1" fmla="val 50000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877" name="AutoShape 13"/>
            <p:cNvCxnSpPr>
              <a:cxnSpLocks noChangeShapeType="1"/>
            </p:cNvCxnSpPr>
            <p:nvPr/>
          </p:nvCxnSpPr>
          <p:spPr bwMode="auto">
            <a:xfrm>
              <a:off x="1271" y="3586"/>
              <a:ext cx="453" cy="0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878" name="AutoShape 14"/>
            <p:cNvCxnSpPr>
              <a:cxnSpLocks noChangeShapeType="1"/>
            </p:cNvCxnSpPr>
            <p:nvPr/>
          </p:nvCxnSpPr>
          <p:spPr bwMode="auto">
            <a:xfrm>
              <a:off x="2533" y="3525"/>
              <a:ext cx="431" cy="1"/>
            </a:xfrm>
            <a:prstGeom prst="bentConnector3">
              <a:avLst>
                <a:gd name="adj1" fmla="val 50000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879" name="AutoShape 15"/>
            <p:cNvCxnSpPr>
              <a:cxnSpLocks noChangeShapeType="1"/>
            </p:cNvCxnSpPr>
            <p:nvPr/>
          </p:nvCxnSpPr>
          <p:spPr bwMode="auto">
            <a:xfrm flipV="1">
              <a:off x="3951" y="2923"/>
              <a:ext cx="392" cy="602"/>
            </a:xfrm>
            <a:prstGeom prst="bentConnector3">
              <a:avLst>
                <a:gd name="adj1" fmla="val 50000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880" name="AutoShape 16"/>
            <p:cNvCxnSpPr>
              <a:cxnSpLocks noChangeShapeType="1"/>
            </p:cNvCxnSpPr>
            <p:nvPr/>
          </p:nvCxnSpPr>
          <p:spPr bwMode="auto">
            <a:xfrm flipV="1">
              <a:off x="556" y="2396"/>
              <a:ext cx="1651" cy="544"/>
            </a:xfrm>
            <a:prstGeom prst="bentConnector3">
              <a:avLst>
                <a:gd name="adj1" fmla="val 50000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881" name="AutoShape 17"/>
            <p:cNvCxnSpPr>
              <a:cxnSpLocks noChangeShapeType="1"/>
            </p:cNvCxnSpPr>
            <p:nvPr/>
          </p:nvCxnSpPr>
          <p:spPr bwMode="auto">
            <a:xfrm>
              <a:off x="2879" y="2396"/>
              <a:ext cx="1463" cy="526"/>
            </a:xfrm>
            <a:prstGeom prst="bentConnector3">
              <a:avLst>
                <a:gd name="adj1" fmla="val 50000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90" y="3817159"/>
            <a:ext cx="579958" cy="5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972349"/>
            <a:ext cx="579958" cy="5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82" y="3815798"/>
            <a:ext cx="579958" cy="5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9" y="5268777"/>
            <a:ext cx="579958" cy="5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92" y="5376863"/>
            <a:ext cx="579958" cy="5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" y="4820685"/>
            <a:ext cx="579958" cy="5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79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200400"/>
            <a:ext cx="9144000" cy="304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0" y="76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 dirty="0" smtClean="0">
                <a:latin typeface="Verdana" pitchFamily="32" charset="0"/>
              </a:rPr>
              <a:t>XJDF </a:t>
            </a:r>
            <a:r>
              <a:rPr lang="en-US" altLang="en-US" sz="3200" b="1" dirty="0" smtClean="0">
                <a:latin typeface="Verdana" pitchFamily="32" charset="0"/>
              </a:rPr>
              <a:t>– New Developments</a:t>
            </a:r>
            <a:endParaRPr lang="en-US" altLang="en-US" sz="3200" b="1" dirty="0">
              <a:latin typeface="Verdana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spcBef>
                <a:spcPts val="525"/>
              </a:spcBef>
              <a:buFont typeface="Verdana" pitchFamily="32" charset="0"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itchFamily="32" charset="0"/>
              </a:rPr>
              <a:t>XJDF </a:t>
            </a:r>
            <a:r>
              <a:rPr lang="en-US" altLang="en-US" sz="2000" b="1" dirty="0" smtClean="0">
                <a:solidFill>
                  <a:schemeClr val="tx1"/>
                </a:solidFill>
                <a:latin typeface="Verdana" pitchFamily="32" charset="0"/>
              </a:rPr>
              <a:t>is a simplified version of JFD</a:t>
            </a:r>
          </a:p>
          <a:p>
            <a:pPr lvl="1">
              <a:spcBef>
                <a:spcPts val="525"/>
              </a:spcBef>
              <a:buFont typeface="Verdana" pitchFamily="32" charset="0"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itchFamily="32" charset="0"/>
              </a:rPr>
              <a:t>Point to Point interactions only</a:t>
            </a:r>
          </a:p>
          <a:p>
            <a:pPr lvl="1">
              <a:spcBef>
                <a:spcPts val="525"/>
              </a:spcBef>
              <a:buFont typeface="Verdana" pitchFamily="32" charset="0"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itchFamily="32" charset="0"/>
              </a:rPr>
              <a:t>Easier to understand and implement</a:t>
            </a:r>
          </a:p>
          <a:p>
            <a:pPr lvl="1">
              <a:spcBef>
                <a:spcPts val="525"/>
              </a:spcBef>
              <a:buFont typeface="Verdana" pitchFamily="32" charset="0"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itchFamily="32" charset="0"/>
              </a:rPr>
              <a:t>Closely aligned with new developments in XML Technologies</a:t>
            </a:r>
            <a:endParaRPr lang="en-US" altLang="en-US" sz="2000" dirty="0">
              <a:latin typeface="Verdana" pitchFamily="32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68925"/>
            <a:ext cx="900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60863"/>
            <a:ext cx="50006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276600"/>
            <a:ext cx="106521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083175"/>
            <a:ext cx="7747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376863"/>
            <a:ext cx="37306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119688"/>
            <a:ext cx="1565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113213"/>
            <a:ext cx="1970088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Curved Connector 2"/>
          <p:cNvCxnSpPr>
            <a:stCxn id="36870" idx="3"/>
          </p:cNvCxnSpPr>
          <p:nvPr/>
        </p:nvCxnSpPr>
        <p:spPr>
          <a:xfrm flipV="1">
            <a:off x="881063" y="3803651"/>
            <a:ext cx="2622550" cy="86439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514351" y="5091112"/>
            <a:ext cx="968375" cy="23495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881063" y="4724399"/>
            <a:ext cx="1855787" cy="968376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881063" y="4724400"/>
            <a:ext cx="4606924" cy="393700"/>
          </a:xfrm>
          <a:prstGeom prst="curvedConnector3">
            <a:avLst>
              <a:gd name="adj1" fmla="val 77960"/>
            </a:avLst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endCxn id="36875" idx="1"/>
          </p:cNvCxnSpPr>
          <p:nvPr/>
        </p:nvCxnSpPr>
        <p:spPr>
          <a:xfrm flipV="1">
            <a:off x="998538" y="4639470"/>
            <a:ext cx="5895975" cy="8493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37" y="3727261"/>
            <a:ext cx="792088" cy="458891"/>
          </a:xfrm>
          <a:prstGeom prst="rect">
            <a:avLst/>
          </a:prstGeom>
        </p:spPr>
      </p:pic>
      <p:pic>
        <p:nvPicPr>
          <p:cNvPr id="35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2359"/>
            <a:ext cx="792088" cy="458891"/>
          </a:xfrm>
          <a:prstGeom prst="rect">
            <a:avLst/>
          </a:prstGeom>
        </p:spPr>
      </p:pic>
      <p:pic>
        <p:nvPicPr>
          <p:cNvPr id="36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56" y="4749696"/>
            <a:ext cx="792088" cy="458891"/>
          </a:xfrm>
          <a:prstGeom prst="rect">
            <a:avLst/>
          </a:prstGeom>
        </p:spPr>
      </p:pic>
      <p:pic>
        <p:nvPicPr>
          <p:cNvPr id="37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93" y="5165726"/>
            <a:ext cx="792088" cy="458891"/>
          </a:xfrm>
          <a:prstGeom prst="rect">
            <a:avLst/>
          </a:prstGeom>
        </p:spPr>
      </p:pic>
      <p:pic>
        <p:nvPicPr>
          <p:cNvPr id="38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5107842"/>
            <a:ext cx="792088" cy="4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3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3"/>
          <p:cNvPicPr/>
          <p:nvPr/>
        </p:nvPicPr>
        <p:blipFill>
          <a:blip r:embed="rId2"/>
          <a:stretch/>
        </p:blipFill>
        <p:spPr>
          <a:xfrm>
            <a:off x="6357960" y="4293000"/>
            <a:ext cx="2785680" cy="20156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523880" y="69840"/>
            <a:ext cx="7311600" cy="10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2000"/>
              </a:lnSpc>
            </a:pPr>
            <a:r>
              <a:rPr lang="en-US" sz="3200" b="1" strike="noStrike" dirty="0">
                <a:solidFill>
                  <a:srgbClr val="000000"/>
                </a:solidFill>
                <a:latin typeface="Verdana"/>
              </a:rPr>
              <a:t>JDF/XJDF </a:t>
            </a:r>
            <a:r>
              <a:rPr lang="en-US" sz="3200" b="1" strike="noStrike" dirty="0" smtClean="0">
                <a:solidFill>
                  <a:srgbClr val="000000"/>
                </a:solidFill>
                <a:latin typeface="Verdana"/>
              </a:rPr>
              <a:t>in PDF </a:t>
            </a:r>
            <a:r>
              <a:rPr lang="en-US" sz="3200" b="1" strike="noStrike" dirty="0">
                <a:solidFill>
                  <a:srgbClr val="000000"/>
                </a:solidFill>
                <a:latin typeface="Verdana"/>
              </a:rPr>
              <a:t>metadata</a:t>
            </a:r>
            <a:endParaRPr dirty="0"/>
          </a:p>
        </p:txBody>
      </p:sp>
      <p:sp>
        <p:nvSpPr>
          <p:cNvPr id="126" name="CustomShape 2"/>
          <p:cNvSpPr/>
          <p:nvPr/>
        </p:nvSpPr>
        <p:spPr>
          <a:xfrm>
            <a:off x="380880" y="1295280"/>
            <a:ext cx="8454600" cy="48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Verdana"/>
              <a:buChar char="•"/>
            </a:pPr>
            <a:r>
              <a:rPr lang="en-US" sz="2400" b="1" strike="noStrike" dirty="0">
                <a:solidFill>
                  <a:srgbClr val="006600"/>
                </a:solidFill>
                <a:latin typeface="Calibri"/>
              </a:rPr>
              <a:t>JDF/XJDF is being used as the semantic basis for an Interoperability Conformance Specification (ICS) to define transport of product intent with </a:t>
            </a:r>
            <a:r>
              <a:rPr lang="en-US" sz="2400" b="1" strike="noStrike" dirty="0" smtClean="0">
                <a:solidFill>
                  <a:srgbClr val="006600"/>
                </a:solidFill>
                <a:latin typeface="Calibri"/>
              </a:rPr>
              <a:t>PDF</a:t>
            </a:r>
            <a:r>
              <a:rPr lang="en-US" sz="2000" b="1" strike="noStrike" dirty="0" smtClean="0">
                <a:solidFill>
                  <a:srgbClr val="006600"/>
                </a:solidFill>
                <a:latin typeface="Calibri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b="1" strike="noStrike" dirty="0" smtClean="0">
                <a:solidFill>
                  <a:srgbClr val="006600"/>
                </a:solidFill>
                <a:latin typeface="Calibri"/>
              </a:rPr>
              <a:t> </a:t>
            </a:r>
            <a:endParaRPr dirty="0"/>
          </a:p>
          <a:p>
            <a:pPr lvl="2">
              <a:lnSpc>
                <a:spcPct val="100000"/>
              </a:lnSpc>
            </a:pPr>
            <a:r>
              <a:rPr lang="en-US" sz="2000" b="1" strike="noStrike" dirty="0" smtClean="0">
                <a:solidFill>
                  <a:srgbClr val="006600"/>
                </a:solidFill>
                <a:latin typeface="Calibri"/>
              </a:rPr>
              <a:t>Metadata </a:t>
            </a:r>
            <a:r>
              <a:rPr lang="en-US" sz="2000" b="1" strike="noStrike" dirty="0">
                <a:solidFill>
                  <a:srgbClr val="006600"/>
                </a:solidFill>
                <a:latin typeface="Calibri"/>
              </a:rPr>
              <a:t>may vary depending on page and/or document</a:t>
            </a:r>
            <a:endParaRPr dirty="0"/>
          </a:p>
          <a:p>
            <a:pPr lvl="2">
              <a:lnSpc>
                <a:spcPct val="100000"/>
              </a:lnSpc>
            </a:pPr>
            <a:r>
              <a:rPr lang="en-US" sz="2000" b="1" strike="noStrike" dirty="0">
                <a:solidFill>
                  <a:srgbClr val="006600"/>
                </a:solidFill>
                <a:latin typeface="Calibri"/>
              </a:rPr>
              <a:t>Media selection</a:t>
            </a:r>
            <a:endParaRPr dirty="0"/>
          </a:p>
          <a:p>
            <a:pPr lvl="2">
              <a:lnSpc>
                <a:spcPct val="100000"/>
              </a:lnSpc>
            </a:pPr>
            <a:r>
              <a:rPr lang="en-US" sz="2000" b="1" strike="noStrike" dirty="0">
                <a:solidFill>
                  <a:srgbClr val="006600"/>
                </a:solidFill>
                <a:latin typeface="Calibri"/>
              </a:rPr>
              <a:t>Finishing options</a:t>
            </a:r>
            <a:endParaRPr dirty="0"/>
          </a:p>
          <a:p>
            <a:pPr lvl="2">
              <a:lnSpc>
                <a:spcPct val="100000"/>
              </a:lnSpc>
            </a:pPr>
            <a:r>
              <a:rPr lang="en-US" sz="2000" b="1" strike="noStrike" dirty="0">
                <a:solidFill>
                  <a:srgbClr val="006600"/>
                </a:solidFill>
                <a:latin typeface="Calibri"/>
              </a:rPr>
              <a:t>Recipient data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b="1" strike="noStrike" dirty="0">
                <a:solidFill>
                  <a:srgbClr val="006600"/>
                </a:solidFill>
                <a:latin typeface="Calibri"/>
              </a:rPr>
              <a:t>…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 dirty="0">
                <a:solidFill>
                  <a:srgbClr val="006600"/>
                </a:solidFill>
                <a:latin typeface="Calibri"/>
              </a:rPr>
              <a:t>Collaborative effort with ISO TC130 TF2/WG3</a:t>
            </a:r>
            <a:endParaRPr dirty="0"/>
          </a:p>
        </p:txBody>
      </p:sp>
      <p:pic>
        <p:nvPicPr>
          <p:cNvPr id="5" name="Picture 5"/>
          <p:cNvPicPr/>
          <p:nvPr/>
        </p:nvPicPr>
        <p:blipFill>
          <a:blip r:embed="rId3"/>
          <a:stretch/>
        </p:blipFill>
        <p:spPr>
          <a:xfrm>
            <a:off x="7812360" y="42120"/>
            <a:ext cx="1344960" cy="1558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6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763640" y="274680"/>
            <a:ext cx="715140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93000"/>
              </a:lnSpc>
            </a:pPr>
            <a:r>
              <a:rPr lang="en-US" sz="2800" strike="noStrike">
                <a:solidFill>
                  <a:srgbClr val="000000"/>
                </a:solidFill>
                <a:latin typeface="Arial Bold"/>
                <a:ea typeface="ＭＳ Ｐゴシック"/>
              </a:rPr>
              <a:t>What does PDF represent today?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228600" y="1600200"/>
            <a:ext cx="8457840" cy="59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Digital Film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Description of printed Pages</a:t>
            </a:r>
            <a:endParaRPr/>
          </a:p>
          <a:p>
            <a:pPr lvl="2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Colors</a:t>
            </a:r>
            <a:endParaRPr/>
          </a:p>
          <a:p>
            <a:pPr lvl="2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Fonts</a:t>
            </a:r>
            <a:endParaRPr/>
          </a:p>
          <a:p>
            <a:pPr lvl="2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Trim Boxes</a:t>
            </a:r>
            <a:endParaRPr/>
          </a:p>
          <a:p>
            <a:pPr lvl="2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…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Global metadata in a document context (Author, Customer) </a:t>
            </a:r>
            <a:endParaRPr/>
          </a:p>
          <a:p>
            <a:pPr algn="ctr">
              <a:lnSpc>
                <a:spcPct val="93000"/>
              </a:lnSpc>
            </a:pPr>
            <a:r>
              <a:rPr lang="en-US" sz="4000" strike="noStrike">
                <a:solidFill>
                  <a:srgbClr val="FF0000"/>
                </a:solidFill>
                <a:latin typeface="Arial"/>
                <a:ea typeface="ＭＳ Ｐゴシック"/>
              </a:rPr>
              <a:t>Page </a:t>
            </a: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description language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129" name="Picture 5"/>
          <p:cNvPicPr/>
          <p:nvPr/>
        </p:nvPicPr>
        <p:blipFill>
          <a:blip r:embed="rId3"/>
          <a:stretch/>
        </p:blipFill>
        <p:spPr>
          <a:xfrm>
            <a:off x="7812360" y="42120"/>
            <a:ext cx="1344960" cy="1558080"/>
          </a:xfrm>
          <a:prstGeom prst="rect">
            <a:avLst/>
          </a:prstGeom>
          <a:ln>
            <a:noFill/>
          </a:ln>
        </p:spPr>
      </p:pic>
      <p:pic>
        <p:nvPicPr>
          <p:cNvPr id="130" name="Picture 2"/>
          <p:cNvPicPr/>
          <p:nvPr/>
        </p:nvPicPr>
        <p:blipFill>
          <a:blip r:embed="rId4"/>
          <a:stretch/>
        </p:blipFill>
        <p:spPr>
          <a:xfrm>
            <a:off x="6203879" y="2060848"/>
            <a:ext cx="2908800" cy="194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7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547640" y="274680"/>
            <a:ext cx="736740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93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 Bold"/>
                <a:ea typeface="ＭＳ Ｐゴシック"/>
              </a:rPr>
              <a:t>What does PDF NOT represent today?</a:t>
            </a:r>
            <a:endParaRPr sz="1600" dirty="0"/>
          </a:p>
        </p:txBody>
      </p:sp>
      <p:sp>
        <p:nvSpPr>
          <p:cNvPr id="132" name="CustomShape 2"/>
          <p:cNvSpPr/>
          <p:nvPr/>
        </p:nvSpPr>
        <p:spPr>
          <a:xfrm>
            <a:off x="228600" y="1600200"/>
            <a:ext cx="8457840" cy="59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Description of Media properties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Binding 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Page layout (simplex, duplex…)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…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 algn="ctr">
              <a:lnSpc>
                <a:spcPct val="93000"/>
              </a:lnSpc>
            </a:pPr>
            <a:r>
              <a:rPr lang="en-US" sz="4000" strike="sngStrike">
                <a:solidFill>
                  <a:srgbClr val="FF0000"/>
                </a:solidFill>
                <a:latin typeface="Arial"/>
                <a:ea typeface="ＭＳ Ｐゴシック"/>
              </a:rPr>
              <a:t>No Product </a:t>
            </a:r>
            <a:r>
              <a:rPr lang="en-US" sz="2800" strike="sngStrike">
                <a:solidFill>
                  <a:srgbClr val="000000"/>
                </a:solidFill>
                <a:latin typeface="Arial"/>
                <a:ea typeface="ＭＳ Ｐゴシック"/>
              </a:rPr>
              <a:t>description language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Products may be described with JDF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5" name="Picture 5"/>
          <p:cNvPicPr/>
          <p:nvPr/>
        </p:nvPicPr>
        <p:blipFill>
          <a:blip r:embed="rId3"/>
          <a:stretch/>
        </p:blipFill>
        <p:spPr>
          <a:xfrm>
            <a:off x="7812360" y="42120"/>
            <a:ext cx="1344960" cy="1558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5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362320" y="274680"/>
            <a:ext cx="655272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93000"/>
              </a:lnSpc>
            </a:pPr>
            <a:r>
              <a:rPr lang="en-US" sz="3000" strike="noStrike">
                <a:solidFill>
                  <a:srgbClr val="000000"/>
                </a:solidFill>
                <a:latin typeface="Arial Bold"/>
                <a:ea typeface="ＭＳ Ｐゴシック"/>
              </a:rPr>
              <a:t>Why Metadata in PDF?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228600" y="1371600"/>
            <a:ext cx="8457840" cy="59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Applying Metadata to page ranges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Variable data / PDF/VT</a:t>
            </a:r>
            <a:endParaRPr/>
          </a:p>
          <a:p>
            <a:pPr lvl="2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Variable Metadata</a:t>
            </a:r>
            <a:endParaRPr/>
          </a:p>
          <a:p>
            <a:pPr lvl="3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Paper for the Cover  </a:t>
            </a:r>
            <a:endParaRPr/>
          </a:p>
          <a:p>
            <a:pPr lvl="3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Different paper for the body</a:t>
            </a:r>
            <a:endParaRPr/>
          </a:p>
          <a:p>
            <a:pPr lvl="3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Localized page binding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Product and page description in one single file</a:t>
            </a:r>
            <a:endParaRPr/>
          </a:p>
          <a:p>
            <a:pPr algn="ctr">
              <a:lnSpc>
                <a:spcPct val="93000"/>
              </a:lnSpc>
            </a:pPr>
            <a:endParaRPr/>
          </a:p>
          <a:p>
            <a:pPr algn="ctr">
              <a:lnSpc>
                <a:spcPct val="93000"/>
              </a:lnSpc>
            </a:pPr>
            <a:r>
              <a:rPr lang="en-US" sz="4000" strike="noStrike">
                <a:solidFill>
                  <a:srgbClr val="FF0000"/>
                </a:solidFill>
                <a:latin typeface="Arial"/>
                <a:ea typeface="ＭＳ Ｐゴシック"/>
              </a:rPr>
              <a:t>Product </a:t>
            </a: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description language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137" name="Picture 2"/>
          <p:cNvPicPr/>
          <p:nvPr/>
        </p:nvPicPr>
        <p:blipFill>
          <a:blip r:embed="rId3"/>
          <a:stretch/>
        </p:blipFill>
        <p:spPr>
          <a:xfrm>
            <a:off x="6395400" y="2057400"/>
            <a:ext cx="2542680" cy="137088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7812360" y="42120"/>
            <a:ext cx="1344960" cy="1558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5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362320" y="274680"/>
            <a:ext cx="655272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93000"/>
              </a:lnSpc>
            </a:pPr>
            <a:r>
              <a:rPr lang="en-US" sz="3000" strike="noStrike">
                <a:solidFill>
                  <a:srgbClr val="000000"/>
                </a:solidFill>
                <a:latin typeface="Arial Bold"/>
                <a:ea typeface="ＭＳ Ｐゴシック"/>
              </a:rPr>
              <a:t>Which Metadata in PDF?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206280" y="1371600"/>
            <a:ext cx="8457840" cy="59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Only product details that are known to the customer/producer of the pdf.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Independent of production process.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Based on: JDF Product Intent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Encoding: PDF (NOT XML)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 algn="ctr">
              <a:lnSpc>
                <a:spcPct val="93000"/>
              </a:lnSpc>
            </a:pPr>
            <a:r>
              <a:rPr lang="en-US" sz="4000" strike="sngStrike">
                <a:solidFill>
                  <a:srgbClr val="FF0000"/>
                </a:solidFill>
                <a:latin typeface="Arial"/>
                <a:ea typeface="ＭＳ Ｐゴシック"/>
              </a:rPr>
              <a:t>No Process </a:t>
            </a:r>
            <a:r>
              <a:rPr lang="en-US" sz="2800" strike="sngStrike">
                <a:solidFill>
                  <a:srgbClr val="000000"/>
                </a:solidFill>
                <a:latin typeface="Arial"/>
                <a:ea typeface="ＭＳ Ｐゴシック"/>
              </a:rPr>
              <a:t>description language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Preview version:</a:t>
            </a:r>
            <a:endParaRPr/>
          </a:p>
          <a:p>
            <a:pPr>
              <a:lnSpc>
                <a:spcPct val="93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https://confluence.cip4.org/display/PUB/ICS-CommonMetadata.PDF.1.5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140" name="Picture 5"/>
          <p:cNvPicPr/>
          <p:nvPr/>
        </p:nvPicPr>
        <p:blipFill>
          <a:blip r:embed="rId3"/>
          <a:stretch/>
        </p:blipFill>
        <p:spPr>
          <a:xfrm>
            <a:off x="7976520" y="42120"/>
            <a:ext cx="1180800" cy="118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5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752480" y="274680"/>
            <a:ext cx="716256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93000"/>
              </a:lnSpc>
            </a:pPr>
            <a:r>
              <a:rPr lang="en-US" sz="3000" strike="noStrike">
                <a:solidFill>
                  <a:srgbClr val="000000"/>
                </a:solidFill>
                <a:latin typeface="Arial Bold"/>
                <a:ea typeface="ＭＳ Ｐゴシック"/>
              </a:rPr>
              <a:t>Applications of PDF Metadata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228600" y="1371600"/>
            <a:ext cx="8457840" cy="59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>
              <a:lnSpc>
                <a:spcPct val="100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Loose coupling of variable data generation and print.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Complete description of simple products for online print procurement (excluding amounts)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Extended „Preflight“ including finishing requirements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…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143" name="Picture 5"/>
          <p:cNvPicPr/>
          <p:nvPr/>
        </p:nvPicPr>
        <p:blipFill>
          <a:blip r:embed="rId3"/>
          <a:stretch/>
        </p:blipFill>
        <p:spPr>
          <a:xfrm>
            <a:off x="7976520" y="42120"/>
            <a:ext cx="1180800" cy="118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3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62200" y="274638"/>
            <a:ext cx="6553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000" smtClean="0">
                <a:solidFill>
                  <a:srgbClr val="000000"/>
                </a:solidFill>
                <a:latin typeface="Arial Bold" charset="0"/>
              </a:rPr>
              <a:t>What you do </a:t>
            </a:r>
            <a:r>
              <a:rPr lang="en-US" altLang="en-US" sz="3600" smtClean="0">
                <a:solidFill>
                  <a:srgbClr val="FF0000"/>
                </a:solidFill>
                <a:latin typeface="Arial Bold" charset="0"/>
              </a:rPr>
              <a:t>not</a:t>
            </a:r>
            <a:r>
              <a:rPr lang="en-US" altLang="en-US" sz="3000" smtClean="0">
                <a:solidFill>
                  <a:srgbClr val="000000"/>
                </a:solidFill>
                <a:latin typeface="Arial Bold" charset="0"/>
              </a:rPr>
              <a:t> need to know about JDF</a:t>
            </a:r>
            <a:r>
              <a:rPr lang="en-US" altLang="en-US" sz="3000" baseline="30000" smtClean="0">
                <a:solidFill>
                  <a:srgbClr val="000000"/>
                </a:solidFill>
                <a:latin typeface="Arial Bold" charset="0"/>
              </a:rPr>
              <a:t>1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362075"/>
            <a:ext cx="8534400" cy="2362200"/>
          </a:xfrm>
          <a:prstGeom prst="rect">
            <a:avLst/>
          </a:prstGeom>
          <a:solidFill>
            <a:srgbClr val="99FF66">
              <a:alpha val="50000"/>
            </a:srgbClr>
          </a:solidFill>
          <a:ln w="2232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&lt;JDF ID="n1" Status="Waiting" Type=“Product" Version="1.2“/&gt; </a:t>
            </a:r>
          </a:p>
          <a:p>
            <a:pPr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  &lt;ResourcePool&gt;</a:t>
            </a:r>
          </a:p>
          <a:p>
            <a:pPr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    &lt;Layout Class="Parameter" ID="r112" Status="Unavailable"&gt;</a:t>
            </a:r>
          </a:p>
          <a:p>
            <a:pPr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      &lt;Signature&gt;</a:t>
            </a:r>
          </a:p>
          <a:p>
            <a:pPr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        &lt;Sheet SurfaceContentsBox="0 0 1842.5197 1417.3228"&gt;</a:t>
            </a:r>
          </a:p>
          <a:p>
            <a:pPr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          &lt;Surface Side="Front"&gt;</a:t>
            </a:r>
          </a:p>
          <a:p>
            <a:pPr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            &lt;MarkObject CTM="1 0 0 1 42 66" Ord="0"/&gt;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3943350"/>
            <a:ext cx="8534400" cy="2362200"/>
          </a:xfrm>
          <a:prstGeom prst="rect">
            <a:avLst/>
          </a:prstGeom>
          <a:solidFill>
            <a:srgbClr val="0000FF">
              <a:alpha val="50000"/>
            </a:srgbClr>
          </a:solidFill>
          <a:ln w="2232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%PDF-1.3</a:t>
            </a:r>
          </a:p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%âãÏÓ</a:t>
            </a:r>
          </a:p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1 0 obj &lt;&lt;/Type /Page /Parent 9 0 R /Resources 3 0 R /Contents 2 0 R </a:t>
            </a:r>
          </a:p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/BleedBox [ 0 0 635 881 ] /TrimBox [ 0 0 627 873 ] /Thumb 37 0 R &gt;&gt; </a:t>
            </a:r>
          </a:p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endobj</a:t>
            </a:r>
          </a:p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2 0 obj&lt;&lt;/Length 698 /Filter /FlateDecode&gt;&gt; </a:t>
            </a:r>
          </a:p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stream</a:t>
            </a:r>
          </a:p>
          <a:p>
            <a:pPr defTabSz="457200" fontAlgn="base">
              <a:spcBef>
                <a:spcPts val="400"/>
              </a:spcBef>
              <a:spcAft>
                <a:spcPct val="0"/>
              </a:spcAft>
              <a:buSzPct val="100000"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</a:rPr>
              <a:t>H‰ìSMk1ýþ:¦‡q,Ëöxzk6H¡ì„B(aºùêîB³¡ÿ¾’å™@sï!büÞÓ³4úmžÀx‚œ=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86100" y="6457950"/>
            <a:ext cx="3705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altLang="en-US" sz="1400" smtClean="0">
                <a:solidFill>
                  <a:srgbClr val="000000"/>
                </a:solidFill>
              </a:rPr>
              <a:t>1 - unless you are a JDF developer</a:t>
            </a:r>
          </a:p>
        </p:txBody>
      </p:sp>
    </p:spTree>
    <p:extLst>
      <p:ext uri="{BB962C8B-B14F-4D97-AF65-F5344CB8AC3E}">
        <p14:creationId xmlns:p14="http://schemas.microsoft.com/office/powerpoint/2010/main" val="2801613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0" y="76200"/>
            <a:ext cx="5276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3000" smtClean="0">
                <a:solidFill>
                  <a:srgbClr val="000000"/>
                </a:solidFill>
                <a:latin typeface="Arial Bold" charset="0"/>
              </a:rPr>
              <a:t>JDF Technology on One Slide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sz="3200" dirty="0" smtClean="0">
                <a:solidFill>
                  <a:srgbClr val="000000"/>
                </a:solidFill>
              </a:rPr>
              <a:t>JDF is a Graphic Arts Job Ticket</a:t>
            </a:r>
            <a:r>
              <a:rPr lang="en-GB" altLang="en-US" sz="3200" b="1" dirty="0" smtClean="0">
                <a:solidFill>
                  <a:srgbClr val="FF0066"/>
                </a:solidFill>
              </a:rPr>
              <a:t> </a:t>
            </a:r>
            <a:br>
              <a:rPr lang="en-GB" altLang="en-US" sz="3200" b="1" dirty="0" smtClean="0">
                <a:solidFill>
                  <a:srgbClr val="FF0066"/>
                </a:solidFill>
              </a:rPr>
            </a:br>
            <a:r>
              <a:rPr lang="en-GB" altLang="en-US" sz="3200" b="1" u="sng" dirty="0" smtClean="0">
                <a:solidFill>
                  <a:srgbClr val="A50021"/>
                </a:solidFill>
              </a:rPr>
              <a:t>Data Interchange Format Specification</a:t>
            </a:r>
            <a:r>
              <a:rPr lang="en-GB" altLang="en-US" sz="3200" b="1" u="sng" dirty="0" smtClean="0">
                <a:solidFill>
                  <a:srgbClr val="FF0066"/>
                </a:solidFill>
              </a:rPr>
              <a:t/>
            </a:r>
            <a:br>
              <a:rPr lang="en-GB" altLang="en-US" sz="3200" b="1" u="sng" dirty="0" smtClean="0">
                <a:solidFill>
                  <a:srgbClr val="FF0066"/>
                </a:solidFill>
              </a:rPr>
            </a:br>
            <a:r>
              <a:rPr lang="en-GB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GB" altLang="en-US" sz="3200" dirty="0" smtClean="0">
                <a:solidFill>
                  <a:srgbClr val="000000"/>
                </a:solidFill>
              </a:rPr>
              <a:t>- JDF is </a:t>
            </a:r>
            <a:r>
              <a:rPr lang="en-GB" altLang="en-US" sz="3200" i="1" u="sng" dirty="0" smtClean="0">
                <a:solidFill>
                  <a:srgbClr val="FF0066"/>
                </a:solidFill>
              </a:rPr>
              <a:t>not</a:t>
            </a:r>
            <a:r>
              <a:rPr lang="en-GB" altLang="en-US" sz="3200" dirty="0" smtClean="0">
                <a:solidFill>
                  <a:srgbClr val="000000"/>
                </a:solidFill>
              </a:rPr>
              <a:t> an Application or System</a:t>
            </a:r>
          </a:p>
          <a:p>
            <a:pPr defTabSz="45720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</a:rPr>
              <a:t>JDF allows systems to Communicate</a:t>
            </a:r>
          </a:p>
          <a:p>
            <a:pPr defTabSz="45720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</a:rPr>
              <a:t>JDF is encoded in XML</a:t>
            </a:r>
          </a:p>
          <a:p>
            <a:pPr defTabSz="45720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</a:rPr>
              <a:t>Content is referenced, not embedded</a:t>
            </a:r>
          </a:p>
          <a:p>
            <a:pPr defTabSz="45720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</a:rPr>
              <a:t>JDF is extensible</a:t>
            </a:r>
            <a:endParaRPr lang="en-GB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304800"/>
            <a:ext cx="74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855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0" y="76200"/>
            <a:ext cx="5829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3000" smtClean="0">
                <a:solidFill>
                  <a:srgbClr val="000000"/>
                </a:solidFill>
                <a:latin typeface="Arial Bold" charset="0"/>
              </a:rPr>
              <a:t>JDF on Another 2 Slides</a:t>
            </a:r>
            <a:br>
              <a:rPr lang="en-GB" altLang="en-US" sz="3000" smtClean="0">
                <a:solidFill>
                  <a:srgbClr val="000000"/>
                </a:solidFill>
                <a:latin typeface="Arial Bold" charset="0"/>
              </a:rPr>
            </a:br>
            <a:r>
              <a:rPr lang="en-GB" altLang="en-US" sz="2800" smtClean="0">
                <a:solidFill>
                  <a:srgbClr val="000000"/>
                </a:solidFill>
                <a:latin typeface="Arial Bold" charset="0"/>
              </a:rPr>
              <a:t>- </a:t>
            </a:r>
            <a:r>
              <a:rPr lang="en-GB" altLang="en-US" sz="2400" smtClean="0">
                <a:solidFill>
                  <a:srgbClr val="000000"/>
                </a:solidFill>
                <a:latin typeface="Arial Bold" charset="0"/>
              </a:rPr>
              <a:t>Goals and Requirements -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45820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CC0000"/>
              </a:buClr>
              <a:buSzPct val="100000"/>
              <a:buFont typeface="Arial" charset="0"/>
              <a:buChar char="•"/>
            </a:pPr>
            <a:r>
              <a:rPr lang="en-GB" altLang="en-US" sz="3600" dirty="0" smtClean="0">
                <a:solidFill>
                  <a:srgbClr val="CC0000"/>
                </a:solidFill>
              </a:rPr>
              <a:t>Why JDF</a:t>
            </a:r>
            <a:r>
              <a:rPr lang="en-GB" altLang="en-US" sz="3600" dirty="0" smtClean="0">
                <a:solidFill>
                  <a:srgbClr val="000000"/>
                </a:solidFill>
              </a:rPr>
              <a:t>?</a:t>
            </a:r>
          </a:p>
          <a:p>
            <a:pPr lvl="1" defTabSz="457200" fontAlgn="base">
              <a:lnSpc>
                <a:spcPct val="11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3200" dirty="0" smtClean="0">
                <a:solidFill>
                  <a:srgbClr val="000000"/>
                </a:solidFill>
              </a:rPr>
              <a:t>Automation increases Efficiency</a:t>
            </a:r>
          </a:p>
          <a:p>
            <a:pPr lvl="1" defTabSz="457200" fontAlgn="base">
              <a:lnSpc>
                <a:spcPct val="11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3200" dirty="0" smtClean="0">
                <a:solidFill>
                  <a:srgbClr val="000000"/>
                </a:solidFill>
              </a:rPr>
              <a:t>Digital information reduces errors compared to paper job jackets</a:t>
            </a:r>
          </a:p>
          <a:p>
            <a:pPr lvl="1" defTabSz="457200" fontAlgn="base">
              <a:lnSpc>
                <a:spcPct val="11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3200" dirty="0" smtClean="0">
                <a:solidFill>
                  <a:srgbClr val="000000"/>
                </a:solidFill>
              </a:rPr>
              <a:t>Information allows for informed decisions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304800"/>
            <a:ext cx="74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37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524000" y="76200"/>
            <a:ext cx="5829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3000" smtClean="0">
                <a:solidFill>
                  <a:srgbClr val="000000"/>
                </a:solidFill>
                <a:latin typeface="Arial Bold" charset="0"/>
              </a:rPr>
              <a:t>JDF on Another 2 Slides</a:t>
            </a:r>
            <a:br>
              <a:rPr lang="en-GB" altLang="en-US" sz="3000" smtClean="0">
                <a:solidFill>
                  <a:srgbClr val="000000"/>
                </a:solidFill>
                <a:latin typeface="Arial Bold" charset="0"/>
              </a:rPr>
            </a:br>
            <a:r>
              <a:rPr lang="en-GB" altLang="en-US" sz="2800" smtClean="0">
                <a:solidFill>
                  <a:srgbClr val="000000"/>
                </a:solidFill>
                <a:latin typeface="Arial Bold" charset="0"/>
              </a:rPr>
              <a:t>- </a:t>
            </a:r>
            <a:r>
              <a:rPr lang="en-GB" altLang="en-US" sz="2400" smtClean="0">
                <a:solidFill>
                  <a:srgbClr val="000000"/>
                </a:solidFill>
                <a:latin typeface="Arial Bold" charset="0"/>
              </a:rPr>
              <a:t>Goals and Requirements -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45820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CC0000"/>
              </a:buClr>
              <a:buSzPct val="100000"/>
              <a:buFont typeface="Arial" charset="0"/>
              <a:buChar char="•"/>
            </a:pPr>
            <a:r>
              <a:rPr lang="en-GB" altLang="en-US" sz="2400" dirty="0" smtClean="0">
                <a:solidFill>
                  <a:srgbClr val="CC0000"/>
                </a:solidFill>
              </a:rPr>
              <a:t>What does JDF enable</a:t>
            </a:r>
            <a:r>
              <a:rPr lang="en-GB" altLang="en-US" sz="2400" dirty="0" smtClean="0">
                <a:solidFill>
                  <a:srgbClr val="000000"/>
                </a:solidFill>
              </a:rPr>
              <a:t>?</a:t>
            </a:r>
          </a:p>
          <a:p>
            <a:pPr lvl="1" defTabSz="457200" fontAlgn="base">
              <a:lnSpc>
                <a:spcPct val="11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2000" dirty="0" smtClean="0">
                <a:solidFill>
                  <a:srgbClr val="000000"/>
                </a:solidFill>
              </a:rPr>
              <a:t>Setup a Job in the graphic arts from the view point of:</a:t>
            </a:r>
          </a:p>
          <a:p>
            <a:pPr marL="1143000" lvl="2" indent="-228600" defTabSz="457200" fontAlgn="base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Technical Applications</a:t>
            </a:r>
          </a:p>
          <a:p>
            <a:pPr marL="1143000" lvl="2" indent="-228600" defTabSz="457200" fontAlgn="base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Management Information Systems</a:t>
            </a:r>
          </a:p>
          <a:p>
            <a:pPr marL="1143000" lvl="2" indent="-228600" defTabSz="457200" fontAlgn="base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Customers</a:t>
            </a:r>
          </a:p>
          <a:p>
            <a:pPr lvl="1" defTabSz="457200" fontAlgn="base">
              <a:lnSpc>
                <a:spcPct val="11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2000" dirty="0" smtClean="0">
                <a:solidFill>
                  <a:srgbClr val="000000"/>
                </a:solidFill>
              </a:rPr>
              <a:t>Collect data that is relevant to a Job from origination to delivery</a:t>
            </a:r>
          </a:p>
          <a:p>
            <a:pPr marL="1143000" lvl="2" indent="-228600" defTabSz="457200" fontAlgn="base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Business Data</a:t>
            </a:r>
          </a:p>
          <a:p>
            <a:pPr marL="1143000" lvl="2" indent="-228600" defTabSz="457200" fontAlgn="base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Technical Data</a:t>
            </a:r>
          </a:p>
          <a:p>
            <a:pPr defTabSz="45720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altLang="en-US" sz="2000" dirty="0" smtClean="0">
                <a:solidFill>
                  <a:srgbClr val="000000"/>
                </a:solidFill>
              </a:rPr>
              <a:t>Realtime Job Tracking</a:t>
            </a:r>
          </a:p>
          <a:p>
            <a:pPr defTabSz="45720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altLang="en-US" sz="2000" dirty="0" err="1" smtClean="0">
                <a:solidFill>
                  <a:srgbClr val="000000"/>
                </a:solidFill>
              </a:rPr>
              <a:t>Comprehensively</a:t>
            </a:r>
            <a:r>
              <a:rPr lang="de-DE" altLang="en-US" sz="2000" dirty="0" smtClean="0">
                <a:solidFill>
                  <a:srgbClr val="000000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</a:rPr>
              <a:t>describe</a:t>
            </a:r>
            <a:r>
              <a:rPr lang="de-DE" altLang="en-US" sz="2000" dirty="0" smtClean="0">
                <a:solidFill>
                  <a:srgbClr val="000000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</a:rPr>
              <a:t>many</a:t>
            </a:r>
            <a:r>
              <a:rPr lang="de-DE" altLang="en-US" sz="2000" dirty="0" smtClean="0">
                <a:solidFill>
                  <a:srgbClr val="000000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</a:rPr>
              <a:t>areas</a:t>
            </a:r>
            <a:r>
              <a:rPr lang="de-DE" altLang="en-US" sz="2000" dirty="0" smtClean="0">
                <a:solidFill>
                  <a:srgbClr val="000000"/>
                </a:solidFill>
              </a:rPr>
              <a:t> of </a:t>
            </a:r>
            <a:r>
              <a:rPr lang="de-DE" altLang="en-US" sz="2000" dirty="0" err="1" smtClean="0">
                <a:solidFill>
                  <a:srgbClr val="000000"/>
                </a:solidFill>
              </a:rPr>
              <a:t>the</a:t>
            </a:r>
            <a:r>
              <a:rPr lang="de-DE" altLang="en-US" sz="2000" dirty="0" smtClean="0">
                <a:solidFill>
                  <a:srgbClr val="000000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</a:rPr>
              <a:t>graphic</a:t>
            </a:r>
            <a:r>
              <a:rPr lang="de-DE" altLang="en-US" sz="2000" dirty="0" smtClean="0">
                <a:solidFill>
                  <a:srgbClr val="000000"/>
                </a:solidFill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</a:rPr>
              <a:t>arts</a:t>
            </a:r>
            <a:endParaRPr lang="de-DE" altLang="en-US" sz="2000" dirty="0" smtClean="0">
              <a:solidFill>
                <a:srgbClr val="000000"/>
              </a:solidFill>
            </a:endParaRPr>
          </a:p>
          <a:p>
            <a:pPr marL="1143000" lvl="2" indent="-227013" defTabSz="457200" fontAlgn="base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SzPct val="100000"/>
            </a:pPr>
            <a:endParaRPr lang="de-DE" alt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304800"/>
            <a:ext cx="74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887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1" name="Oval 3"/>
          <p:cNvSpPr>
            <a:spLocks noChangeArrowheads="1"/>
          </p:cNvSpPr>
          <p:nvPr/>
        </p:nvSpPr>
        <p:spPr bwMode="auto">
          <a:xfrm>
            <a:off x="4114800" y="1905000"/>
            <a:ext cx="990600" cy="990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 Black" pitchFamily="34" charset="0"/>
              <a:buNone/>
            </a:pPr>
            <a:r>
              <a:rPr lang="en-GB" altLang="en-US" sz="140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Postpress</a:t>
            </a:r>
          </a:p>
          <a:p>
            <a:pPr algn="ctr">
              <a:buClr>
                <a:srgbClr val="000000"/>
              </a:buClr>
              <a:buSzPct val="100000"/>
              <a:buFont typeface="Arial Black" pitchFamily="34" charset="0"/>
              <a:buNone/>
            </a:pPr>
            <a:r>
              <a:rPr lang="en-GB" altLang="en-US" sz="140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&amp;</a:t>
            </a:r>
          </a:p>
          <a:p>
            <a:pPr algn="ctr">
              <a:buClr>
                <a:srgbClr val="000000"/>
              </a:buClr>
              <a:buSzPct val="100000"/>
              <a:buFont typeface="Arial Black" pitchFamily="34" charset="0"/>
              <a:buNone/>
            </a:pPr>
            <a:r>
              <a:rPr lang="en-GB" altLang="en-US" sz="140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Delivery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13716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altLang="en-US" sz="32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JDF </a:t>
            </a:r>
            <a:br>
              <a:rPr lang="en-GB" altLang="en-US" sz="32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GB" altLang="en-US" sz="32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in the </a:t>
            </a:r>
          </a:p>
          <a:p>
            <a:pPr algn="ctr"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altLang="en-US" sz="32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838340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46650"/>
            <a:ext cx="122872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37100"/>
            <a:ext cx="171291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40" name="Group 4"/>
          <p:cNvGrpSpPr>
            <a:grpSpLocks/>
          </p:cNvGrpSpPr>
          <p:nvPr/>
        </p:nvGrpSpPr>
        <p:grpSpPr bwMode="auto">
          <a:xfrm>
            <a:off x="4459288" y="1371600"/>
            <a:ext cx="523875" cy="752475"/>
            <a:chOff x="2832" y="912"/>
            <a:chExt cx="330" cy="474"/>
          </a:xfrm>
        </p:grpSpPr>
        <p:sp>
          <p:nvSpPr>
            <p:cNvPr id="270341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42" name="Picture 6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034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676400"/>
            <a:ext cx="84455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2255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62525"/>
            <a:ext cx="1077913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340225"/>
            <a:ext cx="2068512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52625"/>
            <a:ext cx="11620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48" name="Group 12"/>
          <p:cNvGrpSpPr>
            <a:grpSpLocks/>
          </p:cNvGrpSpPr>
          <p:nvPr/>
        </p:nvGrpSpPr>
        <p:grpSpPr bwMode="auto">
          <a:xfrm>
            <a:off x="4459288" y="1371600"/>
            <a:ext cx="523875" cy="752475"/>
            <a:chOff x="2832" y="912"/>
            <a:chExt cx="330" cy="474"/>
          </a:xfrm>
        </p:grpSpPr>
        <p:sp>
          <p:nvSpPr>
            <p:cNvPr id="270349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50" name="Picture 14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035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MIS Communication with </a:t>
            </a:r>
            <a:r>
              <a:rPr lang="en-US" altLang="en-US" dirty="0"/>
              <a:t>JDF</a:t>
            </a:r>
          </a:p>
        </p:txBody>
      </p:sp>
      <p:pic>
        <p:nvPicPr>
          <p:cNvPr id="270352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232025"/>
            <a:ext cx="90487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53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965450"/>
            <a:ext cx="623887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54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1593850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5" name="Group 19"/>
          <p:cNvGrpSpPr>
            <a:grpSpLocks/>
          </p:cNvGrpSpPr>
          <p:nvPr/>
        </p:nvGrpSpPr>
        <p:grpSpPr bwMode="auto">
          <a:xfrm>
            <a:off x="4457700" y="1371600"/>
            <a:ext cx="523875" cy="752475"/>
            <a:chOff x="2832" y="912"/>
            <a:chExt cx="330" cy="474"/>
          </a:xfrm>
        </p:grpSpPr>
        <p:sp>
          <p:nvSpPr>
            <p:cNvPr id="270356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57" name="Picture 21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58" name="Group 22"/>
          <p:cNvGrpSpPr>
            <a:grpSpLocks/>
          </p:cNvGrpSpPr>
          <p:nvPr/>
        </p:nvGrpSpPr>
        <p:grpSpPr bwMode="auto">
          <a:xfrm>
            <a:off x="4457700" y="1371600"/>
            <a:ext cx="523875" cy="752475"/>
            <a:chOff x="2832" y="912"/>
            <a:chExt cx="330" cy="474"/>
          </a:xfrm>
        </p:grpSpPr>
        <p:sp>
          <p:nvSpPr>
            <p:cNvPr id="270359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60" name="Picture 24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61" name="Group 25"/>
          <p:cNvGrpSpPr>
            <a:grpSpLocks/>
          </p:cNvGrpSpPr>
          <p:nvPr/>
        </p:nvGrpSpPr>
        <p:grpSpPr bwMode="auto">
          <a:xfrm>
            <a:off x="4460875" y="1371600"/>
            <a:ext cx="523875" cy="752475"/>
            <a:chOff x="2832" y="912"/>
            <a:chExt cx="330" cy="474"/>
          </a:xfrm>
        </p:grpSpPr>
        <p:sp>
          <p:nvSpPr>
            <p:cNvPr id="270362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63" name="Picture 27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64" name="Group 28"/>
          <p:cNvGrpSpPr>
            <a:grpSpLocks/>
          </p:cNvGrpSpPr>
          <p:nvPr/>
        </p:nvGrpSpPr>
        <p:grpSpPr bwMode="auto">
          <a:xfrm>
            <a:off x="4460875" y="1371600"/>
            <a:ext cx="523875" cy="752475"/>
            <a:chOff x="2832" y="912"/>
            <a:chExt cx="330" cy="474"/>
          </a:xfrm>
        </p:grpSpPr>
        <p:sp>
          <p:nvSpPr>
            <p:cNvPr id="270365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66" name="Picture 30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67" name="Group 31"/>
          <p:cNvGrpSpPr>
            <a:grpSpLocks/>
          </p:cNvGrpSpPr>
          <p:nvPr/>
        </p:nvGrpSpPr>
        <p:grpSpPr bwMode="auto">
          <a:xfrm>
            <a:off x="4459288" y="1371600"/>
            <a:ext cx="523875" cy="752475"/>
            <a:chOff x="2832" y="912"/>
            <a:chExt cx="330" cy="474"/>
          </a:xfrm>
        </p:grpSpPr>
        <p:sp>
          <p:nvSpPr>
            <p:cNvPr id="270368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69" name="Picture 33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70" name="Group 34"/>
          <p:cNvGrpSpPr>
            <a:grpSpLocks/>
          </p:cNvGrpSpPr>
          <p:nvPr/>
        </p:nvGrpSpPr>
        <p:grpSpPr bwMode="auto">
          <a:xfrm>
            <a:off x="4459288" y="1371600"/>
            <a:ext cx="523875" cy="752475"/>
            <a:chOff x="2832" y="912"/>
            <a:chExt cx="330" cy="474"/>
          </a:xfrm>
        </p:grpSpPr>
        <p:sp>
          <p:nvSpPr>
            <p:cNvPr id="270371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72" name="Picture 36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73" name="Group 37"/>
          <p:cNvGrpSpPr>
            <a:grpSpLocks/>
          </p:cNvGrpSpPr>
          <p:nvPr/>
        </p:nvGrpSpPr>
        <p:grpSpPr bwMode="auto">
          <a:xfrm>
            <a:off x="4460875" y="1373188"/>
            <a:ext cx="523875" cy="752475"/>
            <a:chOff x="2832" y="912"/>
            <a:chExt cx="330" cy="474"/>
          </a:xfrm>
        </p:grpSpPr>
        <p:sp>
          <p:nvSpPr>
            <p:cNvPr id="270374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75" name="Picture 39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76" name="Group 40"/>
          <p:cNvGrpSpPr>
            <a:grpSpLocks/>
          </p:cNvGrpSpPr>
          <p:nvPr/>
        </p:nvGrpSpPr>
        <p:grpSpPr bwMode="auto">
          <a:xfrm>
            <a:off x="4460875" y="1373188"/>
            <a:ext cx="523875" cy="752475"/>
            <a:chOff x="2832" y="912"/>
            <a:chExt cx="330" cy="474"/>
          </a:xfrm>
        </p:grpSpPr>
        <p:sp>
          <p:nvSpPr>
            <p:cNvPr id="270377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78" name="Picture 42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79" name="Group 43"/>
          <p:cNvGrpSpPr>
            <a:grpSpLocks/>
          </p:cNvGrpSpPr>
          <p:nvPr/>
        </p:nvGrpSpPr>
        <p:grpSpPr bwMode="auto">
          <a:xfrm>
            <a:off x="4459288" y="1373188"/>
            <a:ext cx="523875" cy="752475"/>
            <a:chOff x="2832" y="912"/>
            <a:chExt cx="330" cy="474"/>
          </a:xfrm>
        </p:grpSpPr>
        <p:sp>
          <p:nvSpPr>
            <p:cNvPr id="270380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81" name="Picture 45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82" name="Group 46"/>
          <p:cNvGrpSpPr>
            <a:grpSpLocks/>
          </p:cNvGrpSpPr>
          <p:nvPr/>
        </p:nvGrpSpPr>
        <p:grpSpPr bwMode="auto">
          <a:xfrm>
            <a:off x="4459288" y="1373188"/>
            <a:ext cx="523875" cy="752475"/>
            <a:chOff x="2832" y="912"/>
            <a:chExt cx="330" cy="474"/>
          </a:xfrm>
        </p:grpSpPr>
        <p:sp>
          <p:nvSpPr>
            <p:cNvPr id="270383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84" name="Picture 48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85" name="Group 49"/>
          <p:cNvGrpSpPr>
            <a:grpSpLocks/>
          </p:cNvGrpSpPr>
          <p:nvPr/>
        </p:nvGrpSpPr>
        <p:grpSpPr bwMode="auto">
          <a:xfrm>
            <a:off x="685800" y="1981200"/>
            <a:ext cx="523875" cy="752475"/>
            <a:chOff x="2832" y="912"/>
            <a:chExt cx="330" cy="474"/>
          </a:xfrm>
        </p:grpSpPr>
        <p:sp>
          <p:nvSpPr>
            <p:cNvPr id="270386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87" name="Picture 51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88" name="Group 52"/>
          <p:cNvGrpSpPr>
            <a:grpSpLocks/>
          </p:cNvGrpSpPr>
          <p:nvPr/>
        </p:nvGrpSpPr>
        <p:grpSpPr bwMode="auto">
          <a:xfrm>
            <a:off x="2524125" y="5114925"/>
            <a:ext cx="523875" cy="752475"/>
            <a:chOff x="2832" y="912"/>
            <a:chExt cx="330" cy="474"/>
          </a:xfrm>
        </p:grpSpPr>
        <p:sp>
          <p:nvSpPr>
            <p:cNvPr id="270389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90" name="Picture 54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91" name="Group 55"/>
          <p:cNvGrpSpPr>
            <a:grpSpLocks/>
          </p:cNvGrpSpPr>
          <p:nvPr/>
        </p:nvGrpSpPr>
        <p:grpSpPr bwMode="auto">
          <a:xfrm>
            <a:off x="6943725" y="4876800"/>
            <a:ext cx="523875" cy="752475"/>
            <a:chOff x="2832" y="912"/>
            <a:chExt cx="330" cy="474"/>
          </a:xfrm>
        </p:grpSpPr>
        <p:sp>
          <p:nvSpPr>
            <p:cNvPr id="270392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93" name="Picture 57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94" name="Group 58"/>
          <p:cNvGrpSpPr>
            <a:grpSpLocks/>
          </p:cNvGrpSpPr>
          <p:nvPr/>
        </p:nvGrpSpPr>
        <p:grpSpPr bwMode="auto">
          <a:xfrm>
            <a:off x="6867525" y="2219325"/>
            <a:ext cx="523875" cy="752475"/>
            <a:chOff x="2832" y="912"/>
            <a:chExt cx="330" cy="474"/>
          </a:xfrm>
        </p:grpSpPr>
        <p:sp>
          <p:nvSpPr>
            <p:cNvPr id="270395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96" name="Picture 60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397" name="Group 61"/>
          <p:cNvGrpSpPr>
            <a:grpSpLocks/>
          </p:cNvGrpSpPr>
          <p:nvPr/>
        </p:nvGrpSpPr>
        <p:grpSpPr bwMode="auto">
          <a:xfrm>
            <a:off x="685800" y="1981200"/>
            <a:ext cx="523875" cy="752475"/>
            <a:chOff x="2832" y="912"/>
            <a:chExt cx="330" cy="474"/>
          </a:xfrm>
        </p:grpSpPr>
        <p:sp>
          <p:nvSpPr>
            <p:cNvPr id="270398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399" name="Picture 63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00" name="Group 64"/>
          <p:cNvGrpSpPr>
            <a:grpSpLocks/>
          </p:cNvGrpSpPr>
          <p:nvPr/>
        </p:nvGrpSpPr>
        <p:grpSpPr bwMode="auto">
          <a:xfrm>
            <a:off x="2524125" y="5114925"/>
            <a:ext cx="523875" cy="752475"/>
            <a:chOff x="2832" y="912"/>
            <a:chExt cx="330" cy="474"/>
          </a:xfrm>
        </p:grpSpPr>
        <p:sp>
          <p:nvSpPr>
            <p:cNvPr id="270401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402" name="Picture 66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03" name="Group 67"/>
          <p:cNvGrpSpPr>
            <a:grpSpLocks/>
          </p:cNvGrpSpPr>
          <p:nvPr/>
        </p:nvGrpSpPr>
        <p:grpSpPr bwMode="auto">
          <a:xfrm>
            <a:off x="6943725" y="4876800"/>
            <a:ext cx="523875" cy="752475"/>
            <a:chOff x="2832" y="912"/>
            <a:chExt cx="330" cy="474"/>
          </a:xfrm>
        </p:grpSpPr>
        <p:sp>
          <p:nvSpPr>
            <p:cNvPr id="270404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405" name="Picture 69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06" name="Group 70"/>
          <p:cNvGrpSpPr>
            <a:grpSpLocks/>
          </p:cNvGrpSpPr>
          <p:nvPr/>
        </p:nvGrpSpPr>
        <p:grpSpPr bwMode="auto">
          <a:xfrm>
            <a:off x="6867525" y="2219325"/>
            <a:ext cx="523875" cy="752475"/>
            <a:chOff x="2832" y="912"/>
            <a:chExt cx="330" cy="474"/>
          </a:xfrm>
        </p:grpSpPr>
        <p:sp>
          <p:nvSpPr>
            <p:cNvPr id="270407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408" name="Picture 72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09" name="Group 73"/>
          <p:cNvGrpSpPr>
            <a:grpSpLocks/>
          </p:cNvGrpSpPr>
          <p:nvPr/>
        </p:nvGrpSpPr>
        <p:grpSpPr bwMode="auto">
          <a:xfrm>
            <a:off x="685800" y="1981200"/>
            <a:ext cx="523875" cy="752475"/>
            <a:chOff x="2832" y="912"/>
            <a:chExt cx="330" cy="474"/>
          </a:xfrm>
        </p:grpSpPr>
        <p:sp>
          <p:nvSpPr>
            <p:cNvPr id="270410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411" name="Picture 75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12" name="Group 76"/>
          <p:cNvGrpSpPr>
            <a:grpSpLocks/>
          </p:cNvGrpSpPr>
          <p:nvPr/>
        </p:nvGrpSpPr>
        <p:grpSpPr bwMode="auto">
          <a:xfrm>
            <a:off x="2524125" y="5114925"/>
            <a:ext cx="523875" cy="752475"/>
            <a:chOff x="2832" y="912"/>
            <a:chExt cx="330" cy="474"/>
          </a:xfrm>
        </p:grpSpPr>
        <p:sp>
          <p:nvSpPr>
            <p:cNvPr id="270413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414" name="Picture 78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15" name="Group 79"/>
          <p:cNvGrpSpPr>
            <a:grpSpLocks/>
          </p:cNvGrpSpPr>
          <p:nvPr/>
        </p:nvGrpSpPr>
        <p:grpSpPr bwMode="auto">
          <a:xfrm>
            <a:off x="6943725" y="4876800"/>
            <a:ext cx="523875" cy="752475"/>
            <a:chOff x="2832" y="912"/>
            <a:chExt cx="330" cy="474"/>
          </a:xfrm>
        </p:grpSpPr>
        <p:sp>
          <p:nvSpPr>
            <p:cNvPr id="270416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417" name="Picture 81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18" name="Group 82"/>
          <p:cNvGrpSpPr>
            <a:grpSpLocks/>
          </p:cNvGrpSpPr>
          <p:nvPr/>
        </p:nvGrpSpPr>
        <p:grpSpPr bwMode="auto">
          <a:xfrm>
            <a:off x="6867525" y="2219325"/>
            <a:ext cx="523875" cy="752475"/>
            <a:chOff x="2832" y="912"/>
            <a:chExt cx="330" cy="474"/>
          </a:xfrm>
        </p:grpSpPr>
        <p:sp>
          <p:nvSpPr>
            <p:cNvPr id="270419" name="Document"/>
            <p:cNvSpPr>
              <a:spLocks noEditPoints="1" noChangeArrowheads="1"/>
            </p:cNvSpPr>
            <p:nvPr/>
          </p:nvSpPr>
          <p:spPr bwMode="auto">
            <a:xfrm>
              <a:off x="2832" y="912"/>
              <a:ext cx="330" cy="47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0420" name="Picture 84" descr="JDFN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1071"/>
              <a:ext cx="255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421" name="Group 85"/>
          <p:cNvGrpSpPr>
            <a:grpSpLocks/>
          </p:cNvGrpSpPr>
          <p:nvPr/>
        </p:nvGrpSpPr>
        <p:grpSpPr bwMode="auto">
          <a:xfrm>
            <a:off x="4367213" y="1108075"/>
            <a:ext cx="738187" cy="1346200"/>
            <a:chOff x="2751" y="698"/>
            <a:chExt cx="465" cy="848"/>
          </a:xfrm>
        </p:grpSpPr>
        <p:pic>
          <p:nvPicPr>
            <p:cNvPr id="270422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698"/>
              <a:ext cx="465" cy="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423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941" y="1200"/>
              <a:ext cx="240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34898"/>
                </a:avLst>
              </a:prstTxWarp>
            </a:bodyPr>
            <a:lstStyle/>
            <a:p>
              <a:pPr algn="ctr"/>
              <a:r>
                <a:rPr lang="en-US" sz="1800" kern="10">
                  <a:solidFill>
                    <a:schemeClr val="bg1"/>
                  </a:solidFill>
                  <a:latin typeface="Arial"/>
                  <a:cs typeface="Arial"/>
                </a:rPr>
                <a:t>MIS</a:t>
              </a:r>
            </a:p>
          </p:txBody>
        </p:sp>
      </p:grpSp>
      <p:sp>
        <p:nvSpPr>
          <p:cNvPr id="270424" name="Rectangle 88"/>
          <p:cNvSpPr>
            <a:spLocks noChangeArrowheads="1"/>
          </p:cNvSpPr>
          <p:nvPr/>
        </p:nvSpPr>
        <p:spPr bwMode="auto">
          <a:xfrm>
            <a:off x="304800" y="1219200"/>
            <a:ext cx="8839200" cy="4953000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dirty="0"/>
              <a:t>MIS passes data it knows to JDF-enabled production systems</a:t>
            </a:r>
          </a:p>
          <a:p>
            <a:r>
              <a:rPr lang="en-US" altLang="en-US" sz="2400" dirty="0"/>
              <a:t>JDF-enabled production systems can add more data to the JDF ticket</a:t>
            </a:r>
          </a:p>
          <a:p>
            <a:pPr lvl="1"/>
            <a:r>
              <a:rPr lang="en-US" altLang="en-US" sz="2000" dirty="0"/>
              <a:t>Production parameters</a:t>
            </a:r>
          </a:p>
          <a:p>
            <a:pPr lvl="1"/>
            <a:r>
              <a:rPr lang="en-US" altLang="en-US" sz="2000" dirty="0"/>
              <a:t>Costing data</a:t>
            </a:r>
          </a:p>
          <a:p>
            <a:pPr lvl="1"/>
            <a:r>
              <a:rPr lang="en-US" altLang="en-US" sz="2000" dirty="0"/>
              <a:t>General notes</a:t>
            </a:r>
          </a:p>
          <a:p>
            <a:r>
              <a:rPr lang="en-US" altLang="en-US" sz="2400" dirty="0"/>
              <a:t>JDF ticket passed back to MIS</a:t>
            </a:r>
          </a:p>
          <a:p>
            <a:r>
              <a:rPr lang="en-US" altLang="en-US" sz="2400" dirty="0"/>
              <a:t>Bridges the islands of </a:t>
            </a:r>
            <a:r>
              <a:rPr lang="en-US" altLang="en-US" sz="2400" dirty="0" smtClean="0"/>
              <a:t>information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6339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-0.41632 0.08958 " pathEditMode="relative" ptsTypes="AA">
                                      <p:cBhvr>
                                        <p:cTn id="6" dur="10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27552 0.51181 " pathEditMode="relative" ptsTypes="AA">
                                      <p:cBhvr>
                                        <p:cTn id="8" dur="10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-0.20799 0.54514 " pathEditMode="relative" ptsTypes="AA">
                                      <p:cBhvr>
                                        <p:cTn id="10" dur="10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26718 0.12292 " pathEditMode="relative" ptsTypes="AA">
                                      <p:cBhvr>
                                        <p:cTn id="12" dur="10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-0.41632 0.08958 " pathEditMode="relative" ptsTypes="AA">
                                      <p:cBhvr>
                                        <p:cTn id="35" dur="1000" fill="hold"/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27552 0.51181 " pathEditMode="relative" ptsTypes="AA">
                                      <p:cBhvr>
                                        <p:cTn id="37" dur="10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-0.20799 0.54514 " pathEditMode="relative" ptsTypes="AA">
                                      <p:cBhvr>
                                        <p:cTn id="39" dur="10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26718 0.12292 " pathEditMode="relative" ptsTypes="AA">
                                      <p:cBhvr>
                                        <p:cTn id="41" dur="1000" fill="hold"/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0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0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-0.41632 0.08958 " pathEditMode="relative" ptsTypes="AA">
                                      <p:cBhvr>
                                        <p:cTn id="64" dur="1000" fill="hold"/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27552 0.51181 " pathEditMode="relative" ptsTypes="AA">
                                      <p:cBhvr>
                                        <p:cTn id="66" dur="1000" fill="hold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-0.20799 0.54514 " pathEditMode="relative" ptsTypes="AA">
                                      <p:cBhvr>
                                        <p:cTn id="68" dur="1000" fill="hold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0.26718 0.12292 " pathEditMode="relative" ptsTypes="AA">
                                      <p:cBhvr>
                                        <p:cTn id="70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0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0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70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1667 -0.08888 " pathEditMode="relative" ptsTypes="AA">
                                      <p:cBhvr>
                                        <p:cTn id="114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0.20833 -0.54444 " pathEditMode="relative" ptsTypes="AA">
                                      <p:cBhvr>
                                        <p:cTn id="116" dur="1000" fill="hold"/>
                                        <p:tgtEl>
                                          <p:spTgt spid="27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556E-6 L -0.275 -0.5111 " pathEditMode="relative" ptsTypes="AA">
                                      <p:cBhvr>
                                        <p:cTn id="118" dur="1000" fill="hold"/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-0.26667 -0.12222 " pathEditMode="relative" ptsTypes="AA">
                                      <p:cBhvr>
                                        <p:cTn id="120" dur="1000" fill="hold"/>
                                        <p:tgtEl>
                                          <p:spTgt spid="270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7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1667 -0.08888 " pathEditMode="relative" ptsTypes="AA">
                                      <p:cBhvr>
                                        <p:cTn id="143" dur="1000" fill="hold"/>
                                        <p:tgtEl>
                                          <p:spTgt spid="270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0.20833 -0.54444 " pathEditMode="relative" ptsTypes="AA">
                                      <p:cBhvr>
                                        <p:cTn id="145" dur="1000" fill="hold"/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556E-6 L -0.275 -0.5111 " pathEditMode="relative" ptsTypes="AA">
                                      <p:cBhvr>
                                        <p:cTn id="147" dur="1000" fill="hold"/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-0.26667 -0.12222 " pathEditMode="relative" ptsTypes="AA">
                                      <p:cBhvr>
                                        <p:cTn id="149" dur="1000" fill="hold"/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0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0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7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1667 -0.08888 " pathEditMode="relative" ptsTypes="AA">
                                      <p:cBhvr>
                                        <p:cTn id="172" dur="1000" fill="hold"/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0.20833 -0.54444 " pathEditMode="relative" ptsTypes="AA">
                                      <p:cBhvr>
                                        <p:cTn id="174" dur="1000" fill="hold"/>
                                        <p:tgtEl>
                                          <p:spTgt spid="270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556E-6 L -0.275 -0.5111 " pathEditMode="relative" ptsTypes="AA">
                                      <p:cBhvr>
                                        <p:cTn id="176" dur="1000" fill="hold"/>
                                        <p:tgtEl>
                                          <p:spTgt spid="270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-0.26667 -0.12222 " pathEditMode="relative" ptsTypes="AA">
                                      <p:cBhvr>
                                        <p:cTn id="178" dur="1000" fill="hold"/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7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4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524000" y="76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800" smtClean="0">
                <a:solidFill>
                  <a:srgbClr val="000000"/>
                </a:solidFill>
                <a:latin typeface="Arial Bold" charset="0"/>
              </a:rPr>
              <a:t>JMF Messaging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752600"/>
            <a:ext cx="882015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sz="2400" b="1" i="1" dirty="0" smtClean="0">
                <a:solidFill>
                  <a:srgbClr val="000000"/>
                </a:solidFill>
              </a:rPr>
              <a:t>Semi Real-time data interchange format</a:t>
            </a:r>
          </a:p>
          <a:p>
            <a:pPr lvl="1" defTabSz="457200" fontAlgn="base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2000" dirty="0" smtClean="0">
                <a:solidFill>
                  <a:srgbClr val="000000"/>
                </a:solidFill>
              </a:rPr>
              <a:t>Small XML structures</a:t>
            </a:r>
          </a:p>
          <a:p>
            <a:pPr lvl="1" defTabSz="457200" fontAlgn="base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2000" dirty="0" smtClean="0">
                <a:solidFill>
                  <a:srgbClr val="000000"/>
                </a:solidFill>
              </a:rPr>
              <a:t>Network Data (HTTP)</a:t>
            </a:r>
          </a:p>
          <a:p>
            <a:pPr lvl="1" defTabSz="457200" fontAlgn="base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GB" altLang="en-US" sz="2000" dirty="0" smtClean="0">
                <a:solidFill>
                  <a:srgbClr val="000000"/>
                </a:solidFill>
              </a:rPr>
              <a:t>Used for:</a:t>
            </a:r>
          </a:p>
          <a:p>
            <a:pPr marL="1143000" lvl="2" indent="-228600" defTabSz="457200" fontAlgn="base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Snapshots of Job / Device status</a:t>
            </a:r>
          </a:p>
          <a:p>
            <a:pPr marL="1143000" lvl="2" indent="-228600" defTabSz="457200" fontAlgn="base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Dynamic job update (Change Orders)</a:t>
            </a:r>
          </a:p>
          <a:p>
            <a:pPr marL="1143000" lvl="2" indent="-228600" defTabSz="457200" fontAlgn="base">
              <a:lnSpc>
                <a:spcPct val="120000"/>
              </a:lnSpc>
              <a:spcBef>
                <a:spcPts val="7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Job submission and queue scheduling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7199313" y="179388"/>
            <a:ext cx="1077912" cy="1077912"/>
            <a:chOff x="4535" y="113"/>
            <a:chExt cx="679" cy="679"/>
          </a:xfrm>
        </p:grpSpPr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4692" y="113"/>
            <a:ext cx="522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r:id="rId4" imgW="170645" imgH="225362" progId="">
                    <p:embed/>
                  </p:oleObj>
                </mc:Choice>
                <mc:Fallback>
                  <p:oleObj r:id="rId4" imgW="170645" imgH="2253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2" y="113"/>
                          <a:ext cx="522" cy="679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4535" y="161"/>
            <a:ext cx="48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r:id="rId6" imgW="158402" imgH="60842" progId="">
                    <p:embed/>
                  </p:oleObj>
                </mc:Choice>
                <mc:Fallback>
                  <p:oleObj r:id="rId6" imgW="158402" imgH="608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" y="161"/>
                          <a:ext cx="488" cy="18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4122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362200" y="274638"/>
            <a:ext cx="6553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de-DE" altLang="en-US" sz="3000">
                <a:solidFill>
                  <a:srgbClr val="000000"/>
                </a:solidFill>
                <a:latin typeface="Arial Bold" charset="0"/>
                <a:ea typeface="ＭＳ Ｐゴシック" charset="-128"/>
              </a:rPr>
              <a:t>Customer requirements for JDF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45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t>Customers can be either End Customer or business partner!</a:t>
            </a:r>
          </a:p>
          <a:p>
            <a:pPr marL="341313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  <a:p>
            <a:pPr marL="341313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t>Describe the final product or the requested service</a:t>
            </a:r>
          </a:p>
          <a:p>
            <a:pPr marL="341313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t>Details may vary in detail from very rough to very detailed</a:t>
            </a:r>
          </a:p>
          <a:p>
            <a:pPr marL="341313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t>Allow price and contract negotiations</a:t>
            </a:r>
          </a:p>
          <a:p>
            <a:pPr marL="341313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t>Job Tracking</a:t>
            </a:r>
          </a:p>
          <a:p>
            <a:pPr marL="341313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t>Manage the approval cycle</a:t>
            </a:r>
          </a:p>
          <a:p>
            <a:pPr marL="341313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t>Change order Management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4760913" y="4381500"/>
            <a:ext cx="437832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92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765</Words>
  <Application>Microsoft Office PowerPoint</Application>
  <PresentationFormat>On-screen Show (4:3)</PresentationFormat>
  <Paragraphs>191</Paragraphs>
  <Slides>18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Title1</vt:lpstr>
      <vt:lpstr>Office Theme</vt:lpstr>
      <vt:lpstr>1_Office Theme</vt:lpstr>
      <vt:lpstr>2_Office Theme</vt:lpstr>
      <vt:lpstr>3_Office Theme</vt:lpstr>
      <vt:lpstr>4_Office Theme</vt:lpstr>
      <vt:lpstr>CIP4 and JDF: 15 years dedicated to graphic industries workflow 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 Communication with JDF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Allgemeine Einführung JDF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Harvey</dc:creator>
  <cp:lastModifiedBy>Rainer Prosi</cp:lastModifiedBy>
  <cp:revision>661</cp:revision>
  <dcterms:created xsi:type="dcterms:W3CDTF">2008-05-24T20:21:50Z</dcterms:created>
  <dcterms:modified xsi:type="dcterms:W3CDTF">2016-03-09T14:14:21Z</dcterms:modified>
</cp:coreProperties>
</file>