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3716000" cx="2438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Helvetica Neue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regular.fntdata"/><Relationship Id="rId11" Type="http://schemas.openxmlformats.org/officeDocument/2006/relationships/slide" Target="slides/slide7.xml"/><Relationship Id="rId22" Type="http://schemas.openxmlformats.org/officeDocument/2006/relationships/font" Target="fonts/HelveticaNeueLight-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Ligh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HelveticaNeue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ndard Folie Kopie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-1" y="-1"/>
            <a:ext cx="24384001" cy="13716002"/>
          </a:xfrm>
          <a:prstGeom prst="rect">
            <a:avLst/>
          </a:prstGeom>
          <a:gradFill>
            <a:gsLst>
              <a:gs pos="0">
                <a:srgbClr val="C81400"/>
              </a:gs>
              <a:gs pos="100000">
                <a:srgbClr val="E64B3A"/>
              </a:gs>
            </a:gsLst>
            <a:lin ang="5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870875"/>
            <a:ext cx="24384001" cy="1254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12704096"/>
            <a:ext cx="24384001" cy="1527348"/>
          </a:xfrm>
          <a:prstGeom prst="rect">
            <a:avLst/>
          </a:prstGeom>
          <a:solidFill>
            <a:srgbClr val="303436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1433479" y="4845018"/>
            <a:ext cx="21598038" cy="3033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1433479" y="8826031"/>
            <a:ext cx="21598038" cy="39168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435100" y="12710476"/>
            <a:ext cx="467360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Shape 18"/>
          <p:cNvGrpSpPr/>
          <p:nvPr/>
        </p:nvGrpSpPr>
        <p:grpSpPr>
          <a:xfrm>
            <a:off x="18081105" y="-212176"/>
            <a:ext cx="3680413" cy="3284089"/>
            <a:chOff x="0" y="-394296"/>
            <a:chExt cx="3680411" cy="3284088"/>
          </a:xfrm>
        </p:grpSpPr>
        <p:sp>
          <p:nvSpPr>
            <p:cNvPr id="19" name="Shape 19"/>
            <p:cNvSpPr/>
            <p:nvPr/>
          </p:nvSpPr>
          <p:spPr>
            <a:xfrm>
              <a:off x="0" y="-394296"/>
              <a:ext cx="3680411" cy="3284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0" name="Shape 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0281" y="461699"/>
              <a:ext cx="2759850" cy="196639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Shape 21"/>
          <p:cNvCxnSpPr/>
          <p:nvPr/>
        </p:nvCxnSpPr>
        <p:spPr>
          <a:xfrm>
            <a:off x="1430535" y="7870446"/>
            <a:ext cx="21598037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2" name="Shape 22"/>
          <p:cNvCxnSpPr/>
          <p:nvPr/>
        </p:nvCxnSpPr>
        <p:spPr>
          <a:xfrm>
            <a:off x="1430535" y="4822446"/>
            <a:ext cx="21598037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dukt Vorstellung" showMasterSp="0">
  <p:cSld name="Produkt Vorstellung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 b="32515" l="0" r="0" t="0"/>
          <a:stretch/>
        </p:blipFill>
        <p:spPr>
          <a:xfrm>
            <a:off x="0" y="-1"/>
            <a:ext cx="24384001" cy="651554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-99418" y="6515496"/>
            <a:ext cx="24595536" cy="7249651"/>
          </a:xfrm>
          <a:prstGeom prst="rect">
            <a:avLst/>
          </a:prstGeom>
          <a:solidFill>
            <a:srgbClr val="D429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1270800" y="12762000"/>
            <a:ext cx="467457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 rot="-1380000">
            <a:off x="5329171" y="9443899"/>
            <a:ext cx="20757599" cy="7643690"/>
          </a:xfrm>
          <a:custGeom>
            <a:pathLst>
              <a:path extrusionOk="0" h="21600" w="21600">
                <a:moveTo>
                  <a:pt x="16794" y="0"/>
                </a:moveTo>
                <a:lnTo>
                  <a:pt x="0" y="0"/>
                </a:lnTo>
                <a:lnTo>
                  <a:pt x="18738" y="21600"/>
                </a:lnTo>
                <a:lnTo>
                  <a:pt x="19090" y="21600"/>
                </a:lnTo>
                <a:lnTo>
                  <a:pt x="21600" y="5540"/>
                </a:lnTo>
                <a:lnTo>
                  <a:pt x="16794" y="0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80" name="Shape 80"/>
          <p:cNvGrpSpPr/>
          <p:nvPr/>
        </p:nvGrpSpPr>
        <p:grpSpPr>
          <a:xfrm>
            <a:off x="21014713" y="-925703"/>
            <a:ext cx="2293675" cy="3019266"/>
            <a:chOff x="0" y="0"/>
            <a:chExt cx="2293674" cy="3019265"/>
          </a:xfrm>
        </p:grpSpPr>
        <p:sp>
          <p:nvSpPr>
            <p:cNvPr id="81" name="Shape 81"/>
            <p:cNvSpPr/>
            <p:nvPr/>
          </p:nvSpPr>
          <p:spPr>
            <a:xfrm>
              <a:off x="0" y="0"/>
              <a:ext cx="2293674" cy="3019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2" name="Shape 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4336" y="1399536"/>
              <a:ext cx="1905001" cy="13573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Shape 83"/>
          <p:cNvSpPr txBox="1"/>
          <p:nvPr>
            <p:ph idx="1" type="body"/>
          </p:nvPr>
        </p:nvSpPr>
        <p:spPr>
          <a:xfrm>
            <a:off x="1433479" y="6964758"/>
            <a:ext cx="21598038" cy="3562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1433479" y="10328530"/>
            <a:ext cx="21598038" cy="1675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orldmap">
  <p:cSld name="Worldmap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2" type="sldNum"/>
          </p:nvPr>
        </p:nvSpPr>
        <p:spPr>
          <a:xfrm>
            <a:off x="1270000" y="12773976"/>
            <a:ext cx="467457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198970" y="473833"/>
            <a:ext cx="1905001" cy="135731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1276021" y="2251397"/>
            <a:ext cx="21831960" cy="10091572"/>
          </a:xfrm>
          <a:prstGeom prst="rect">
            <a:avLst/>
          </a:prstGeom>
          <a:solidFill>
            <a:srgbClr val="F4F7F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850" y="1169314"/>
            <a:ext cx="23356300" cy="1145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orldmap Kopie">
  <p:cSld name="Worldmap Kopi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2" type="sldNum"/>
          </p:nvPr>
        </p:nvSpPr>
        <p:spPr>
          <a:xfrm>
            <a:off x="1270000" y="12773976"/>
            <a:ext cx="467457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198970" y="473833"/>
            <a:ext cx="1905001" cy="13573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12376480" y="2251397"/>
            <a:ext cx="10731501" cy="5622603"/>
          </a:xfrm>
          <a:prstGeom prst="rect">
            <a:avLst/>
          </a:prstGeom>
          <a:solidFill>
            <a:srgbClr val="F4F7F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8302" y="2172546"/>
            <a:ext cx="12069456" cy="59186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idx="1" type="body"/>
          </p:nvPr>
        </p:nvSpPr>
        <p:spPr>
          <a:xfrm>
            <a:off x="1270000" y="2251397"/>
            <a:ext cx="11106481" cy="15161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  <a:defRPr b="1" i="0" sz="5000" u="none" cap="none" strike="noStrike">
                <a:solidFill>
                  <a:srgbClr val="D429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1270000" y="3767526"/>
            <a:ext cx="11106481" cy="86059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None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3" type="body"/>
          </p:nvPr>
        </p:nvSpPr>
        <p:spPr>
          <a:xfrm>
            <a:off x="17928481" y="8045119"/>
            <a:ext cx="5185569" cy="1618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ndard Folie Kopie 1" showMasterSp="0">
  <p:cSld name="Standard Folie Kopie 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-1" y="-1"/>
            <a:ext cx="24384001" cy="13716002"/>
          </a:xfrm>
          <a:prstGeom prst="rect">
            <a:avLst/>
          </a:prstGeom>
          <a:gradFill>
            <a:gsLst>
              <a:gs pos="0">
                <a:srgbClr val="303436"/>
              </a:gs>
              <a:gs pos="100000">
                <a:srgbClr val="515151"/>
              </a:gs>
            </a:gsLst>
            <a:lin ang="54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5422899" y="2044700"/>
            <a:ext cx="13538201" cy="96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12704096"/>
            <a:ext cx="24384001" cy="1527348"/>
          </a:xfrm>
          <a:prstGeom prst="rect">
            <a:avLst/>
          </a:prstGeom>
          <a:solidFill>
            <a:srgbClr val="303436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1435100" y="12710476"/>
            <a:ext cx="467360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  <a:defRPr b="0" i="0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 rot="-1380000">
            <a:off x="5506819" y="9263774"/>
            <a:ext cx="21250927" cy="7643317"/>
          </a:xfrm>
          <a:custGeom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18302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457945" y="4026984"/>
            <a:ext cx="7468109" cy="3505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5461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8970" y="474260"/>
            <a:ext cx="1904401" cy="135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2" type="body"/>
          </p:nvPr>
        </p:nvSpPr>
        <p:spPr>
          <a:xfrm>
            <a:off x="1778000" y="8192591"/>
            <a:ext cx="20828000" cy="1803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  <a:defRPr b="1" i="0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ndard Folie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1270000" y="5943600"/>
            <a:ext cx="20828000" cy="64599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  <a:defRPr b="1" i="0" sz="5000" u="none" cap="none" strike="noStrike">
                <a:solidFill>
                  <a:srgbClr val="D429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  <a:defRPr b="1" i="0" sz="5000" u="none" cap="none" strike="noStrike">
                <a:solidFill>
                  <a:srgbClr val="D429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  <a:defRPr b="1" i="0" sz="5000" u="none" cap="none" strike="noStrike">
                <a:solidFill>
                  <a:srgbClr val="D429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  <a:defRPr b="1" i="0" sz="5000" u="none" cap="none" strike="noStrike">
                <a:solidFill>
                  <a:srgbClr val="D429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  <a:defRPr b="1" i="0" sz="5000" u="none" cap="none" strike="noStrike">
                <a:solidFill>
                  <a:srgbClr val="D429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571825" y="12773975"/>
            <a:ext cx="45783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</a:t>
            </a:r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198970" y="473833"/>
            <a:ext cx="1905001" cy="135731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/>
          <p:nvPr/>
        </p:nvSpPr>
        <p:spPr>
          <a:xfrm>
            <a:off x="12376480" y="2251397"/>
            <a:ext cx="10731501" cy="10091572"/>
          </a:xfrm>
          <a:prstGeom prst="rect">
            <a:avLst/>
          </a:prstGeom>
          <a:solidFill>
            <a:srgbClr val="F4F7F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270000" y="2455597"/>
            <a:ext cx="20828000" cy="3117552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</a:pPr>
            <a:r>
              <a:rPr lang="en-US" sz="11200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ICS &amp; HTML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1 Stück">
  <p:cSld name="Foto - 1 Stüc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pic"/>
          </p:nvPr>
        </p:nvSpPr>
        <p:spPr>
          <a:xfrm>
            <a:off x="1269999" y="1396957"/>
            <a:ext cx="21843902" cy="1092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270000" y="12763500"/>
            <a:ext cx="46745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2 Stück">
  <p:cSld name="Foto - 2 Stüc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1270000" y="12763500"/>
            <a:ext cx="46745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>
            <p:ph idx="2" type="pic"/>
          </p:nvPr>
        </p:nvSpPr>
        <p:spPr>
          <a:xfrm>
            <a:off x="12407899" y="1397000"/>
            <a:ext cx="10731501" cy="1092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Shape 35"/>
          <p:cNvSpPr/>
          <p:nvPr>
            <p:ph idx="3" type="pic"/>
          </p:nvPr>
        </p:nvSpPr>
        <p:spPr>
          <a:xfrm>
            <a:off x="1270000" y="1397000"/>
            <a:ext cx="10731501" cy="1092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3 Stück">
  <p:cSld name="Foto - 3 Stüc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2" type="sldNum"/>
          </p:nvPr>
        </p:nvSpPr>
        <p:spPr>
          <a:xfrm>
            <a:off x="1270000" y="12763500"/>
            <a:ext cx="46745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>
            <p:ph idx="2" type="pic"/>
          </p:nvPr>
        </p:nvSpPr>
        <p:spPr>
          <a:xfrm>
            <a:off x="15697200" y="7010399"/>
            <a:ext cx="7404100" cy="5334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" name="Shape 39"/>
          <p:cNvSpPr/>
          <p:nvPr>
            <p:ph idx="3" type="pic"/>
          </p:nvPr>
        </p:nvSpPr>
        <p:spPr>
          <a:xfrm>
            <a:off x="15697198" y="1397000"/>
            <a:ext cx="7404101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" name="Shape 40"/>
          <p:cNvSpPr/>
          <p:nvPr>
            <p:ph idx="4" type="pic"/>
          </p:nvPr>
        </p:nvSpPr>
        <p:spPr>
          <a:xfrm>
            <a:off x="1270000" y="1397000"/>
            <a:ext cx="14122401" cy="109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4 Stück">
  <p:cSld name="Foto - 4 Stüc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pic"/>
          </p:nvPr>
        </p:nvSpPr>
        <p:spPr>
          <a:xfrm>
            <a:off x="12382500" y="7010399"/>
            <a:ext cx="10731500" cy="5334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Shape 43"/>
          <p:cNvSpPr/>
          <p:nvPr>
            <p:ph idx="3" type="pic"/>
          </p:nvPr>
        </p:nvSpPr>
        <p:spPr>
          <a:xfrm>
            <a:off x="12382499" y="1397000"/>
            <a:ext cx="10731501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Shape 44"/>
          <p:cNvSpPr/>
          <p:nvPr>
            <p:ph idx="4" type="pic"/>
          </p:nvPr>
        </p:nvSpPr>
        <p:spPr>
          <a:xfrm>
            <a:off x="1270000" y="1396999"/>
            <a:ext cx="10731501" cy="5334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Shape 45"/>
          <p:cNvSpPr/>
          <p:nvPr>
            <p:ph idx="5" type="pic"/>
          </p:nvPr>
        </p:nvSpPr>
        <p:spPr>
          <a:xfrm>
            <a:off x="1270000" y="7010400"/>
            <a:ext cx="10731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1270000" y="12763500"/>
            <a:ext cx="46745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2 Stück Kopie" showMasterSp="0">
  <p:cSld name="Foto - 2 Stück Kopi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 rot="-1380000">
            <a:off x="4934649" y="9232308"/>
            <a:ext cx="22543598" cy="764369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>
            <a:off x="12376480" y="2251397"/>
            <a:ext cx="10731501" cy="10091572"/>
          </a:xfrm>
          <a:prstGeom prst="rect">
            <a:avLst/>
          </a:prstGeom>
          <a:solidFill>
            <a:srgbClr val="F4F7F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21011091" y="12800753"/>
            <a:ext cx="2102959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www.cip4.org</a:t>
            </a:r>
            <a:endParaRPr/>
          </a:p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270000" y="12763500"/>
            <a:ext cx="46745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1790700" y="12823443"/>
            <a:ext cx="2801764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Titel der Präsentationen</a:t>
            </a:r>
            <a:endParaRPr/>
          </a:p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269999" y="2251499"/>
            <a:ext cx="10731501" cy="10090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3021775" y="2285744"/>
            <a:ext cx="9889642" cy="100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5461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9048" y="473833"/>
            <a:ext cx="1905001" cy="135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4 Stück Kopie">
  <p:cSld name="Foto - 4 Stück Kopi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1270000" y="12763500"/>
            <a:ext cx="467457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>
            <p:ph idx="2" type="pic"/>
          </p:nvPr>
        </p:nvSpPr>
        <p:spPr>
          <a:xfrm>
            <a:off x="1270000" y="5131884"/>
            <a:ext cx="5185751" cy="5334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09048" y="473833"/>
            <a:ext cx="1905001" cy="135731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idx="1" type="body"/>
          </p:nvPr>
        </p:nvSpPr>
        <p:spPr>
          <a:xfrm>
            <a:off x="1270000" y="2289599"/>
            <a:ext cx="21843999" cy="26263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461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1" name="Shape 61"/>
          <p:cNvSpPr/>
          <p:nvPr>
            <p:ph idx="3" type="pic"/>
          </p:nvPr>
        </p:nvSpPr>
        <p:spPr>
          <a:xfrm>
            <a:off x="17923370" y="5131884"/>
            <a:ext cx="5184001" cy="5334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Shape 62"/>
          <p:cNvSpPr/>
          <p:nvPr>
            <p:ph idx="4" type="pic"/>
          </p:nvPr>
        </p:nvSpPr>
        <p:spPr>
          <a:xfrm>
            <a:off x="12382500" y="5131884"/>
            <a:ext cx="5185751" cy="5334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3" name="Shape 63"/>
          <p:cNvSpPr/>
          <p:nvPr>
            <p:ph idx="5" type="pic"/>
          </p:nvPr>
        </p:nvSpPr>
        <p:spPr>
          <a:xfrm>
            <a:off x="6841628" y="5131884"/>
            <a:ext cx="5184001" cy="5334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6" type="body"/>
          </p:nvPr>
        </p:nvSpPr>
        <p:spPr>
          <a:xfrm>
            <a:off x="1270000" y="10719884"/>
            <a:ext cx="5185569" cy="1618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7" type="body"/>
          </p:nvPr>
        </p:nvSpPr>
        <p:spPr>
          <a:xfrm>
            <a:off x="6840042" y="10719884"/>
            <a:ext cx="5185569" cy="1618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8" type="body"/>
          </p:nvPr>
        </p:nvSpPr>
        <p:spPr>
          <a:xfrm>
            <a:off x="12382500" y="10719884"/>
            <a:ext cx="5185568" cy="1618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9" type="body"/>
          </p:nvPr>
        </p:nvSpPr>
        <p:spPr>
          <a:xfrm>
            <a:off x="17952541" y="10719884"/>
            <a:ext cx="5185569" cy="1618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9292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itat " showMasterSp="0">
  <p:cSld name="Zitat 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-99418" y="-49147"/>
            <a:ext cx="24595536" cy="13814293"/>
          </a:xfrm>
          <a:prstGeom prst="rect">
            <a:avLst/>
          </a:prstGeom>
          <a:solidFill>
            <a:srgbClr val="D429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2387600" y="8953500"/>
            <a:ext cx="196215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  <a:defRPr b="0" i="1" sz="2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2387600" y="5676899"/>
            <a:ext cx="19621500" cy="1625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Helvetica Neue Light"/>
              <a:buNone/>
              <a:defRPr b="0" i="1" sz="10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1270800" y="12762000"/>
            <a:ext cx="467457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  <a:defRPr b="0" i="0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-1380000">
            <a:off x="4934649" y="9232308"/>
            <a:ext cx="22543598" cy="764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8970" y="474260"/>
            <a:ext cx="1904401" cy="135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 rot="-1380000">
            <a:off x="4934649" y="9232308"/>
            <a:ext cx="22543598" cy="7643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21011091" y="12800753"/>
            <a:ext cx="2102959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1414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C8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www.cip4.org</a:t>
            </a:r>
            <a:endParaRPr/>
          </a:p>
        </p:txBody>
      </p:sp>
      <p:sp>
        <p:nvSpPr>
          <p:cNvPr id="8" name="Shape 8"/>
          <p:cNvSpPr/>
          <p:nvPr/>
        </p:nvSpPr>
        <p:spPr>
          <a:xfrm>
            <a:off x="1790700" y="12823450"/>
            <a:ext cx="4094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Helvetica Neue"/>
              <a:buNone/>
            </a:pPr>
            <a:r>
              <a:rPr lang="en-US" sz="20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Authoring ICS using HTML</a:t>
            </a:r>
            <a:endParaRPr/>
          </a:p>
        </p:txBody>
      </p:sp>
      <p:sp>
        <p:nvSpPr>
          <p:cNvPr id="9" name="Shape 9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5461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82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AutoNum type="arabicPeriod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461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461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461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4610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4610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4610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4610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Char char="•"/>
              <a:defRPr b="0" i="0" sz="40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khtmltopdf.org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4294967295" type="ctrTitle"/>
          </p:nvPr>
        </p:nvSpPr>
        <p:spPr>
          <a:xfrm>
            <a:off x="1433479" y="4845018"/>
            <a:ext cx="21598038" cy="3033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</a:pPr>
            <a:r>
              <a:rPr lang="en-US">
                <a:solidFill>
                  <a:srgbClr val="FFFFFF"/>
                </a:solidFill>
              </a:rPr>
              <a:t>ICS Authoring with HTML</a:t>
            </a:r>
            <a:r>
              <a:rPr b="0" i="0" lang="en-US" sz="1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  <p:sp>
        <p:nvSpPr>
          <p:cNvPr id="112" name="Shape 112"/>
          <p:cNvSpPr txBox="1"/>
          <p:nvPr>
            <p:ph idx="4294967295" type="subTitle"/>
          </p:nvPr>
        </p:nvSpPr>
        <p:spPr>
          <a:xfrm>
            <a:off x="1433479" y="8826031"/>
            <a:ext cx="21598038" cy="391689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</a:pPr>
            <a:r>
              <a:rPr b="1" lang="en-US">
                <a:solidFill>
                  <a:srgbClr val="FFFFFF"/>
                </a:solidFill>
              </a:rPr>
              <a:t>Authoring ICS using HTML</a:t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1435100" y="12710476"/>
            <a:ext cx="290830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1270000" y="5747300"/>
            <a:ext cx="108267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/>
              <a:t>Sample page with a complete table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t/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   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 </a:t>
            </a:r>
            <a:endParaRPr b="0" i="1" sz="3600">
              <a:solidFill>
                <a:srgbClr val="0000FF"/>
              </a:solidFill>
            </a:endParaRP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1270000" y="12773976"/>
            <a:ext cx="291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6475" y="2090800"/>
            <a:ext cx="11041500" cy="103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2" type="sldNum"/>
          </p:nvPr>
        </p:nvSpPr>
        <p:spPr>
          <a:xfrm>
            <a:off x="1435100" y="12710476"/>
            <a:ext cx="467360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 Light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091624" y="4026975"/>
            <a:ext cx="163659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</a:pPr>
            <a:r>
              <a:rPr lang="en-US" sz="11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Authoring ICS with HTML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1270000" y="5943600"/>
            <a:ext cx="108510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HTML is well known among developers and can be useful for authoring Interoperability Conformance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Specifications (ICS). It... 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is easy to format with CSS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is convertible to PDF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can be shared between teams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t/>
            </a:r>
            <a:endParaRPr b="0" sz="4800">
              <a:solidFill>
                <a:srgbClr val="000000"/>
              </a:solidFill>
            </a:endParaRPr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1270000" y="12773976"/>
            <a:ext cx="290879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6975" y="2188950"/>
            <a:ext cx="10742025" cy="100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1270000" y="5943600"/>
            <a:ext cx="109737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/>
              <a:t>Converting HTML to PDF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Several open source tools are available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for converting HTML files to PDF. Here, </a:t>
            </a:r>
            <a:r>
              <a:rPr b="0" lang="en-US" sz="4800" u="sng">
                <a:solidFill>
                  <a:schemeClr val="hlink"/>
                </a:solidFill>
                <a:hlinkClick r:id="rId3"/>
              </a:rPr>
              <a:t>wkhtmltopdf</a:t>
            </a:r>
            <a:r>
              <a:rPr b="0" lang="en-US" sz="4800">
                <a:solidFill>
                  <a:srgbClr val="000000"/>
                </a:solidFill>
              </a:rPr>
              <a:t> was used to convert an HTML prototype of an ICS to a PDF.</a:t>
            </a:r>
            <a:endParaRPr b="0" sz="4800">
              <a:solidFill>
                <a:srgbClr val="000000"/>
              </a:solidFill>
            </a:endParaRP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1270000" y="12773976"/>
            <a:ext cx="290879" cy="4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5550" y="2139875"/>
            <a:ext cx="10771601" cy="104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837000" y="5943600"/>
            <a:ext cx="115785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/>
              <a:t>Converting HTML to PDF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F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wkhtmltopdf</a:t>
            </a:r>
            <a:r>
              <a:rPr b="0" lang="en-US" sz="4800">
                <a:solidFill>
                  <a:srgbClr val="000000"/>
                </a:solidFill>
                <a:highlight>
                  <a:srgbClr val="FFFFFF"/>
                </a:highlight>
              </a:rPr>
              <a:t> (and </a:t>
            </a:r>
            <a:r>
              <a:rPr b="0" lang="en-US" sz="4800">
                <a:solidFill>
                  <a:srgbClr val="0000F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wkhtmltoimage</a:t>
            </a:r>
            <a:r>
              <a:rPr b="0" lang="en-US" sz="48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="0" lang="en-US" sz="4800">
                <a:solidFill>
                  <a:srgbClr val="000000"/>
                </a:solidFill>
                <a:highlight>
                  <a:srgbClr val="FFFFFF"/>
                </a:highlight>
              </a:rPr>
              <a:t> are open source command line tools for converting HTML into PDF and various image formats using the Qt WebKit rendering engine. </a:t>
            </a:r>
            <a:endParaRPr b="0" i="1" sz="4800">
              <a:solidFill>
                <a:srgbClr val="000000"/>
              </a:solidFill>
            </a:endParaRP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1270000" y="12773976"/>
            <a:ext cx="291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5550" y="2139875"/>
            <a:ext cx="10771601" cy="104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1270000" y="5943600"/>
            <a:ext cx="109737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/>
              <a:t>Converting HTML to PDF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wkhtmltopdf is like other command-line tools- basic usage is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 sz="3600">
                <a:solidFill>
                  <a:schemeClr val="accent3"/>
                </a:solidFill>
              </a:rPr>
              <a:t>wkhtmltopdf &lt;options&gt; &lt;file.html&gt; &lt;file.pdf&gt; </a:t>
            </a:r>
            <a:r>
              <a:rPr b="0" lang="en-US" sz="3600">
                <a:solidFill>
                  <a:srgbClr val="000000"/>
                </a:solidFill>
              </a:rPr>
              <a:t> </a:t>
            </a:r>
            <a:r>
              <a:rPr b="0" lang="en-US" sz="4800">
                <a:solidFill>
                  <a:srgbClr val="000000"/>
                </a:solidFill>
              </a:rPr>
              <a:t> </a:t>
            </a:r>
            <a:endParaRPr b="0" i="1" sz="3600">
              <a:solidFill>
                <a:srgbClr val="0000FF"/>
              </a:solidFill>
            </a:endParaRP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1270000" y="12773976"/>
            <a:ext cx="291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0100" y="3419400"/>
            <a:ext cx="10553900" cy="6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1270000" y="5747300"/>
            <a:ext cx="109737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/>
              <a:t>Converting HTML to PDF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wkhtmltopdf has several options that could be useful when authoring ICS </a:t>
            </a:r>
            <a:r>
              <a:rPr b="0" lang="en-US" sz="3600">
                <a:solidFill>
                  <a:srgbClr val="000000"/>
                </a:solidFill>
              </a:rPr>
              <a:t> </a:t>
            </a:r>
            <a:endParaRPr b="0" sz="36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global options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outline options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 </a:t>
            </a:r>
            <a:endParaRPr b="0" i="1" sz="3600">
              <a:solidFill>
                <a:srgbClr val="0000FF"/>
              </a:solidFill>
            </a:endParaRP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1270000" y="12773976"/>
            <a:ext cx="291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4825" y="2085625"/>
            <a:ext cx="11213250" cy="75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4825" y="9667450"/>
            <a:ext cx="11213251" cy="26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1270000" y="5747300"/>
            <a:ext cx="109737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/>
              <a:t>Converting HTML to PDF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wkhtmltopdf has a several options that could be useful when authoring ICS: </a:t>
            </a:r>
            <a:r>
              <a:rPr b="0" lang="en-US" sz="3600">
                <a:solidFill>
                  <a:srgbClr val="000000"/>
                </a:solidFill>
              </a:rPr>
              <a:t> </a:t>
            </a:r>
            <a:endParaRPr b="0" sz="36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global options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outline options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header/footer options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table of content (TOC) options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 </a:t>
            </a:r>
            <a:endParaRPr b="0" i="1" sz="3600">
              <a:solidFill>
                <a:srgbClr val="0000FF"/>
              </a:solidFill>
            </a:endParaRP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1270000" y="12773976"/>
            <a:ext cx="291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3700" y="2003975"/>
            <a:ext cx="10973700" cy="65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3700" y="8587825"/>
            <a:ext cx="10973699" cy="37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12415550" y="11464325"/>
            <a:ext cx="613200" cy="482700"/>
          </a:xfrm>
          <a:prstGeom prst="star4">
            <a:avLst>
              <a:gd fmla="val 1523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2415550" y="5840275"/>
            <a:ext cx="613200" cy="482700"/>
          </a:xfrm>
          <a:prstGeom prst="star4">
            <a:avLst>
              <a:gd fmla="val 1523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12415550" y="3059325"/>
            <a:ext cx="613200" cy="482700"/>
          </a:xfrm>
          <a:prstGeom prst="star4">
            <a:avLst>
              <a:gd fmla="val 1523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1270000" y="5747300"/>
            <a:ext cx="109737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/>
              <a:t>Converting HTML to PDF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In particular, the options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footer-html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header-html</a:t>
            </a:r>
            <a:endParaRPr b="0" sz="4800">
              <a:solidFill>
                <a:srgbClr val="000000"/>
              </a:solidFill>
            </a:endParaRPr>
          </a:p>
          <a:p>
            <a:pPr indent="-533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Char char="●"/>
            </a:pPr>
            <a:r>
              <a:rPr b="0" lang="en-US" sz="4800">
                <a:solidFill>
                  <a:srgbClr val="000000"/>
                </a:solidFill>
              </a:rPr>
              <a:t>xsl-style-sheet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rgbClr val="000000"/>
                </a:solidFill>
              </a:rPr>
              <a:t>allow an author to use custom html footers and headers (compatible with CSS &amp; JS), as well as custom TOCs.   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 </a:t>
            </a:r>
            <a:endParaRPr b="0" i="1" sz="3600">
              <a:solidFill>
                <a:srgbClr val="0000FF"/>
              </a:solidFill>
            </a:endParaRP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1270000" y="12773976"/>
            <a:ext cx="291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3700" y="2003975"/>
            <a:ext cx="10973700" cy="65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3700" y="8587825"/>
            <a:ext cx="10973699" cy="37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12415550" y="11464325"/>
            <a:ext cx="613200" cy="482700"/>
          </a:xfrm>
          <a:prstGeom prst="star4">
            <a:avLst>
              <a:gd fmla="val 1523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2415550" y="5840275"/>
            <a:ext cx="613200" cy="482700"/>
          </a:xfrm>
          <a:prstGeom prst="star4">
            <a:avLst>
              <a:gd fmla="val 1523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2415550" y="3059325"/>
            <a:ext cx="613200" cy="482700"/>
          </a:xfrm>
          <a:prstGeom prst="star4">
            <a:avLst>
              <a:gd fmla="val 1523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1270000" y="5747300"/>
            <a:ext cx="10826700" cy="6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lang="en-US"/>
              <a:t>Sample page from a PDF converted from 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t/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   </a:t>
            </a:r>
            <a:endParaRPr b="0" sz="4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2918"/>
              </a:buClr>
              <a:buSzPts val="5000"/>
              <a:buFont typeface="Helvetica Neue"/>
              <a:buNone/>
            </a:pPr>
            <a:r>
              <a:rPr b="0" lang="en-US" sz="4800">
                <a:solidFill>
                  <a:srgbClr val="000000"/>
                </a:solidFill>
              </a:rPr>
              <a:t> </a:t>
            </a:r>
            <a:endParaRPr b="0" i="1" sz="3600">
              <a:solidFill>
                <a:srgbClr val="0000FF"/>
              </a:solidFill>
            </a:endParaRPr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1270000" y="12773976"/>
            <a:ext cx="291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500"/>
              <a:buFont typeface="Helvetica Neue"/>
              <a:buNone/>
            </a:pPr>
            <a:fld id="{00000000-1234-1234-1234-123412341234}" type="slidenum">
              <a:rPr b="0" i="0" lang="en-US" sz="2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5375" y="2041750"/>
            <a:ext cx="11429000" cy="1039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